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88" r:id="rId5"/>
    <p:sldMasterId id="2147483791" r:id="rId6"/>
  </p:sldMasterIdLst>
  <p:notesMasterIdLst>
    <p:notesMasterId r:id="rId56"/>
  </p:notesMasterIdLst>
  <p:handoutMasterIdLst>
    <p:handoutMasterId r:id="rId57"/>
  </p:handoutMasterIdLst>
  <p:sldIdLst>
    <p:sldId id="256" r:id="rId7"/>
    <p:sldId id="359" r:id="rId8"/>
    <p:sldId id="357" r:id="rId9"/>
    <p:sldId id="358" r:id="rId10"/>
    <p:sldId id="370" r:id="rId11"/>
    <p:sldId id="371" r:id="rId12"/>
    <p:sldId id="347" r:id="rId13"/>
    <p:sldId id="349" r:id="rId14"/>
    <p:sldId id="299" r:id="rId15"/>
    <p:sldId id="351" r:id="rId16"/>
    <p:sldId id="372" r:id="rId17"/>
    <p:sldId id="373" r:id="rId18"/>
    <p:sldId id="374" r:id="rId19"/>
    <p:sldId id="376" r:id="rId20"/>
    <p:sldId id="377" r:id="rId21"/>
    <p:sldId id="378" r:id="rId22"/>
    <p:sldId id="379" r:id="rId23"/>
    <p:sldId id="380" r:id="rId24"/>
    <p:sldId id="382" r:id="rId25"/>
    <p:sldId id="383" r:id="rId26"/>
    <p:sldId id="384" r:id="rId27"/>
    <p:sldId id="318" r:id="rId28"/>
    <p:sldId id="352" r:id="rId29"/>
    <p:sldId id="360" r:id="rId30"/>
    <p:sldId id="361" r:id="rId31"/>
    <p:sldId id="362" r:id="rId32"/>
    <p:sldId id="363" r:id="rId33"/>
    <p:sldId id="329" r:id="rId34"/>
    <p:sldId id="340" r:id="rId35"/>
    <p:sldId id="353" r:id="rId36"/>
    <p:sldId id="328" r:id="rId37"/>
    <p:sldId id="348" r:id="rId38"/>
    <p:sldId id="342" r:id="rId39"/>
    <p:sldId id="354" r:id="rId40"/>
    <p:sldId id="356" r:id="rId41"/>
    <p:sldId id="331" r:id="rId42"/>
    <p:sldId id="332" r:id="rId43"/>
    <p:sldId id="333" r:id="rId44"/>
    <p:sldId id="346" r:id="rId45"/>
    <p:sldId id="355" r:id="rId46"/>
    <p:sldId id="341" r:id="rId47"/>
    <p:sldId id="344" r:id="rId48"/>
    <p:sldId id="369" r:id="rId49"/>
    <p:sldId id="350" r:id="rId50"/>
    <p:sldId id="345" r:id="rId51"/>
    <p:sldId id="366" r:id="rId52"/>
    <p:sldId id="367" r:id="rId53"/>
    <p:sldId id="368" r:id="rId54"/>
    <p:sldId id="289" r:id="rId5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27" autoAdjust="0"/>
    <p:restoredTop sz="94658" autoAdjust="0"/>
  </p:normalViewPr>
  <p:slideViewPr>
    <p:cSldViewPr>
      <p:cViewPr varScale="1">
        <p:scale>
          <a:sx n="95" d="100"/>
          <a:sy n="95" d="100"/>
        </p:scale>
        <p:origin x="744" y="51"/>
      </p:cViewPr>
      <p:guideLst>
        <p:guide orient="horz" pos="2160"/>
        <p:guide pos="2880"/>
      </p:guideLst>
    </p:cSldViewPr>
  </p:slideViewPr>
  <p:notesTextViewPr>
    <p:cViewPr>
      <p:scale>
        <a:sx n="100" d="100"/>
        <a:sy n="100" d="100"/>
      </p:scale>
      <p:origin x="0" y="0"/>
    </p:cViewPr>
  </p:notesTextViewPr>
  <p:sorterViewPr>
    <p:cViewPr>
      <p:scale>
        <a:sx n="627" d="500"/>
        <a:sy n="627" d="5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handoutMaster" Target="handoutMasters/handoutMaster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14D063E-A049-4E12-8876-C49868B105C2}" type="datetimeFigureOut">
              <a:rPr lang="en-US" smtClean="0"/>
              <a:pPr/>
              <a:t>9/5/2024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D35E909-C37E-4455-AD57-DA9773B74302}" type="slidenum">
              <a:rPr lang="en-US" smtClean="0"/>
              <a:pPr/>
              <a:t>‹#›</a:t>
            </a:fld>
            <a:endParaRPr lang="en-US" dirty="0"/>
          </a:p>
        </p:txBody>
      </p:sp>
    </p:spTree>
    <p:extLst>
      <p:ext uri="{BB962C8B-B14F-4D97-AF65-F5344CB8AC3E}">
        <p14:creationId xmlns:p14="http://schemas.microsoft.com/office/powerpoint/2010/main" val="228285704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07T15:48:13.529"/>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07T15:48:29.607"/>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1 63,'0'6,"0"-1,0 1,0-1,0 1,1 0,0-1,2 7,-2-10,0 0,0 0,0 0,0 0,0-1,1 1,-1 0,1-1,-1 1,1-1,0 0,-1 1,1-1,0 0,0 0,0 0,0 0,0-1,3 2,12 2,0-1,-1-1,1 0,0-2,0 0,19-2,9 0,-3 1,-13 0,0 1,35 5,-15 8,-41-10,1 0,0-1,0 0,0 0,10 0,-3 0,-1 0,0 1,0 0,-1 1,26 11,-26-9,0-1,1 0,-1-1,1 0,0-2,17 2,254-5,-260 0,-1-2,37-8,-37 6,0 1,37-2,-47 5,1 0,16-5,7 0,39-8,-52 9,0 0,49-1,-58 5,32-5,-30 3,27-1,23 5,52-2,-33-13,-62 8,0 2,38-2,1819 7,-1877-1,0-1,0 0,0 0,0-1,-1 0,1 0,7-3,-7 2,1 0,-1 1,1 0,0 0,8-1,157 2,-86 2,131-1,-198-1,0-1,0-1,0-1,21-7,-17 4,46-6,189 8,-145 7,393-2,-480-1,28-6,-28 4,31-1,281 4,-249 8,-2-1,461-7,-529-1,0-1,0-1,22-6,-22 4,1 1,33-2,-1 6,-24 0,1-1,42-6,-33 2,-1 2,1 2,37 3,-1-1,-72-1,18 0,1 0,0 1,0 1,0 0,-1 2,23 7,-28-7,1-1,-1 0,1-2,-1 1,1-2,27-2,2 0,-27 2,-1-1,0 1,0 1,0 0,-1 1,1 1,-1 0,20 7,-26-6,0-1,0-1,1 0,-1 0,1-1,-1-1,1 1,-1-2,1 0,-1 0,1 0,-1-2,0 1,1-1,-1-1,12-5,-17 6,0-1,1 2,-1-1,1 1,0-1,0 2,0-1,0 1,0-1,0 2,9-1,-12 1,23-1,-1 1,1 1,47 9,-25-2,-39-4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07T15:48:36.686"/>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8526 19,'-11'1,"0"1,-1 0,1 0,-18 7,5-2,-9 3,-1-2,0-1,0-2,-55 2,-451-9,531 1,-1 0,1 0,0-1,0 0,0-1,0 0,-15-7,-5-2,15 8,-1 0,-18-3,-13-2,15 3,-2 1,1 1,0 2,-1 1,-42 5,38 0,0 2,0 1,1 2,0 2,1 1,0 1,-63 35,-115 46,158-72,-87 25,-19 8,129-42,-36 19,60-28,0-1,1 0,-1 0,0 0,0-1,-17 2,-51-1,57-3,-1 0,1 2,-26 4,11 1,-1-2,-50 2,-72-7,61-1,70 1,-230-9,129 3,-22-3,82 3,-119 5,86 3,-127-14,140 10,9 1,71 0,0-1,0 0,0 1,-10-6,-21-5,-27 6,51 6,0-1,0 0,1-1,-1 0,-19-7,-6-2,30 10,0-1,1-1,-13-5,2 0,-1 0,0 2,0 0,0 1,-1 1,-23-2,-126 3,28 3,74-7,35 3,-34 0,-14 3,-71 3,135 1,-1 1,1 0,-1 2,1 0,1 1,-25 13,22-11,0 0,-1-1,0 0,-27 5,-223 26,104-23,98-11,21-1,-48 4,53-4,-73-3,3 0,4 14,75-9,0-2,-38 1,-485-6,540 0,0 0,-23-6,8 1,-42-9,41 9,17 3,-1 1,-23-2,-253 5,282 0,-1 0,-18 4,-15 2,-140 10,47-2,134-15,1 0,-1 0,0 1,0-1,1 1,-1 0,0 0,1 0,-3 2,-3 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FAF18EC0-26E5-4E06-9A61-F578CF66ACD8}" type="datetimeFigureOut">
              <a:rPr lang="en-US" smtClean="0"/>
              <a:t>9/5/2024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E4324475-0C72-466C-BFB8-B980DB961E39}" type="slidenum">
              <a:rPr lang="en-US" smtClean="0"/>
              <a:t>‹#›</a:t>
            </a:fld>
            <a:endParaRPr lang="en-US"/>
          </a:p>
        </p:txBody>
      </p:sp>
    </p:spTree>
    <p:extLst>
      <p:ext uri="{BB962C8B-B14F-4D97-AF65-F5344CB8AC3E}">
        <p14:creationId xmlns:p14="http://schemas.microsoft.com/office/powerpoint/2010/main" val="346985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C82EC82-0E50-40A5-8978-4CE0BE94515B}" type="slidenum">
              <a:rPr lang="en-US"/>
              <a:pPr/>
              <a:t>18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a:t>2 years back wages</a:t>
            </a:r>
          </a:p>
          <a:p>
            <a:r>
              <a:rPr lang="en-US"/>
              <a:t>3 years if willful violation</a:t>
            </a:r>
          </a:p>
        </p:txBody>
      </p:sp>
    </p:spTree>
    <p:extLst>
      <p:ext uri="{BB962C8B-B14F-4D97-AF65-F5344CB8AC3E}">
        <p14:creationId xmlns:p14="http://schemas.microsoft.com/office/powerpoint/2010/main" val="57669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F8F64-023F-45E9-96B7-3BA4DF3F219E}" type="slidenum">
              <a:rPr lang="en-US" smtClean="0"/>
              <a:t>48</a:t>
            </a:fld>
            <a:endParaRPr lang="en-US"/>
          </a:p>
        </p:txBody>
      </p:sp>
    </p:spTree>
    <p:extLst>
      <p:ext uri="{BB962C8B-B14F-4D97-AF65-F5344CB8AC3E}">
        <p14:creationId xmlns:p14="http://schemas.microsoft.com/office/powerpoint/2010/main" val="1734218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ED5E1E3-FE28-4D6B-9E6C-62959642F96B}" type="datetimeFigureOut">
              <a:rPr lang="en-US" smtClean="0"/>
              <a:pPr/>
              <a:t>9/5/2024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BEB0C1-6681-4D99-A235-0F8C151571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BEB0C1-6681-4D99-A235-0F8C151571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BEB0C1-6681-4D99-A235-0F8C151571B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F618D4BF-7A65-45BF-87D9-F51E1943749E}" type="datetimeFigureOut">
              <a:rPr lang="en-US" smtClean="0"/>
              <a:pPr>
                <a:defRPr/>
              </a:pPr>
              <a:t>9/5/2024</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56B76332-CCD1-425E-A9D8-E96345B4CD1C}" type="slidenum">
              <a:rPr lang="en-US" smtClean="0"/>
              <a:pPr>
                <a:defRPr/>
              </a:pPr>
              <a:t>‹#›</a:t>
            </a:fld>
            <a:endParaRPr lang="en-US"/>
          </a:p>
        </p:txBody>
      </p:sp>
    </p:spTree>
    <p:extLst>
      <p:ext uri="{BB962C8B-B14F-4D97-AF65-F5344CB8AC3E}">
        <p14:creationId xmlns:p14="http://schemas.microsoft.com/office/powerpoint/2010/main" val="3336928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E56FED-A3EE-4CC5-A7A8-9DFA0F08D185}" type="datetimeFigureOut">
              <a:rPr lang="en-US" smtClean="0"/>
              <a:pPr/>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E1B4A-4A96-4B42-B2A0-0DF51700B1C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7E56FED-A3EE-4CC5-A7A8-9DFA0F08D185}" type="datetimeFigureOut">
              <a:rPr lang="en-US" smtClean="0"/>
              <a:pPr/>
              <a:t>9/5/2024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4E1B4A-4A96-4B42-B2A0-0DF51700B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BEB0C1-6681-4D99-A235-0F8C151571B8}"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BEB0C1-6681-4D99-A235-0F8C151571B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BEB0C1-6681-4D99-A235-0F8C151571B8}"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BEB0C1-6681-4D99-A235-0F8C151571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BEB0C1-6681-4D99-A235-0F8C151571B8}"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5E1E3-FE28-4D6B-9E6C-62959642F96B}" type="datetimeFigureOut">
              <a:rPr lang="en-US" smtClean="0"/>
              <a:pPr/>
              <a:t>9/5/2024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BEB0C1-6681-4D99-A235-0F8C151571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ED5E1E3-FE28-4D6B-9E6C-62959642F96B}" type="datetimeFigureOut">
              <a:rPr lang="en-US" smtClean="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BEB0C1-6681-4D99-A235-0F8C151571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AED5E1E3-FE28-4D6B-9E6C-62959642F96B}" type="datetimeFigureOut">
              <a:rPr lang="en-US" smtClean="0"/>
              <a:pPr/>
              <a:t>9/5/2024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BEB0C1-6681-4D99-A235-0F8C151571B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D5E1E3-FE28-4D6B-9E6C-62959642F96B}" type="datetimeFigureOut">
              <a:rPr lang="en-US" smtClean="0"/>
              <a:pPr/>
              <a:t>9/5/2024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BEB0C1-6681-4D99-A235-0F8C151571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027AC51B-8ABE-4C49-AB80-EFC7FE102141}" type="datetimeFigureOut">
              <a:rPr lang="en-US" smtClean="0"/>
              <a:pPr>
                <a:defRPr/>
              </a:pPr>
              <a:t>9/5/2024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0386CC8-CA4D-43EA-AA4E-B3F3F11A1B11}" type="slidenum">
              <a:rPr lang="en-US" smtClean="0"/>
              <a:pPr>
                <a:defRPr/>
              </a:pPr>
              <a:t>‹#›</a:t>
            </a:fld>
            <a:endParaRPr lang="en-US"/>
          </a:p>
        </p:txBody>
      </p:sp>
    </p:spTree>
    <p:extLst>
      <p:ext uri="{BB962C8B-B14F-4D97-AF65-F5344CB8AC3E}">
        <p14:creationId xmlns:p14="http://schemas.microsoft.com/office/powerpoint/2010/main" val="3653037061"/>
      </p:ext>
    </p:extLst>
  </p:cSld>
  <p:clrMap bg1="lt1" tx1="dk1" bg2="lt2" tx2="dk2" accent1="accent1" accent2="accent2" accent3="accent3" accent4="accent4" accent5="accent5" accent6="accent6" hlink="hlink" folHlink="folHlink"/>
  <p:sldLayoutIdLst>
    <p:sldLayoutId id="2147483790" r:id="rId1"/>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E56FED-A3EE-4CC5-A7A8-9DFA0F08D185}" type="datetimeFigureOut">
              <a:rPr lang="en-US" smtClean="0"/>
              <a:pPr/>
              <a:t>9/5/2024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4E1B4A-4A96-4B42-B2A0-0DF51700B1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2" r:id="rId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alsbom.org/ccs" TargetMode="External"/><Relationship Id="rId2" Type="http://schemas.openxmlformats.org/officeDocument/2006/relationships/hyperlink" Target="mailto:lwright@alsbom.org" TargetMode="External"/><Relationship Id="rId1" Type="http://schemas.openxmlformats.org/officeDocument/2006/relationships/slideLayout" Target="../slideLayouts/slideLayout2.xml"/><Relationship Id="rId5" Type="http://schemas.openxmlformats.org/officeDocument/2006/relationships/hyperlink" Target="http://www.guidestone.org/compensationplanning" TargetMode="External"/><Relationship Id="rId4" Type="http://schemas.openxmlformats.org/officeDocument/2006/relationships/hyperlink" Target="http://www.guideston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lwright@alsbom.org"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mailto:lhicks@alsbom.org"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evenue.alabama.gov/" TargetMode="External"/><Relationship Id="rId7" Type="http://schemas.openxmlformats.org/officeDocument/2006/relationships/hyperlink" Target="http://www.dir.alabama.gov/nh" TargetMode="External"/><Relationship Id="rId2" Type="http://schemas.openxmlformats.org/officeDocument/2006/relationships/hyperlink" Target="http://www.irs.gov/" TargetMode="External"/><Relationship Id="rId1" Type="http://schemas.openxmlformats.org/officeDocument/2006/relationships/slideLayout" Target="../slideLayouts/slideLayout2.xml"/><Relationship Id="rId6" Type="http://schemas.openxmlformats.org/officeDocument/2006/relationships/hyperlink" Target="http://verify.alabama.gov/" TargetMode="External"/><Relationship Id="rId5" Type="http://schemas.openxmlformats.org/officeDocument/2006/relationships/hyperlink" Target="http://www.uscis.gov/everify" TargetMode="External"/><Relationship Id="rId4" Type="http://schemas.openxmlformats.org/officeDocument/2006/relationships/hyperlink" Target="http://www.uscis.gov/I-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1"/>
            <a:ext cx="8839200" cy="1600199"/>
          </a:xfrm>
        </p:spPr>
        <p:txBody>
          <a:bodyPr>
            <a:noAutofit/>
          </a:bodyPr>
          <a:lstStyle/>
          <a:p>
            <a:r>
              <a:rPr lang="en-US" dirty="0"/>
              <a:t>Small Church Tax Reporting</a:t>
            </a:r>
            <a:br>
              <a:rPr lang="en-US" dirty="0"/>
            </a:br>
            <a:r>
              <a:rPr lang="en-US" sz="3000" dirty="0"/>
              <a:t>alsbom.org/ccs</a:t>
            </a:r>
            <a:br>
              <a:rPr lang="en-US" sz="3000" dirty="0"/>
            </a:br>
            <a:r>
              <a:rPr lang="en-US" sz="3000" dirty="0"/>
              <a:t>Click on Administrator Resources</a:t>
            </a:r>
          </a:p>
        </p:txBody>
      </p:sp>
      <p:sp>
        <p:nvSpPr>
          <p:cNvPr id="3" name="Subtitle 2"/>
          <p:cNvSpPr>
            <a:spLocks noGrp="1"/>
          </p:cNvSpPr>
          <p:nvPr>
            <p:ph type="subTitle" idx="1"/>
          </p:nvPr>
        </p:nvSpPr>
        <p:spPr>
          <a:xfrm>
            <a:off x="609600" y="4114800"/>
            <a:ext cx="7772400" cy="1199704"/>
          </a:xfrm>
        </p:spPr>
        <p:txBody>
          <a:bodyPr>
            <a:normAutofit fontScale="92500" lnSpcReduction="20000"/>
          </a:bodyPr>
          <a:lstStyle/>
          <a:p>
            <a:r>
              <a:rPr lang="en-US" dirty="0"/>
              <a:t>Alabama Baptist State Board of Missions</a:t>
            </a:r>
          </a:p>
          <a:p>
            <a:r>
              <a:rPr lang="en-US" dirty="0"/>
              <a:t>Lee Wright</a:t>
            </a:r>
          </a:p>
          <a:p>
            <a:r>
              <a:rPr lang="en-US" dirty="0"/>
              <a:t>334-613-2241, lwright@alsbom.org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a:t>Failing to do the forms at all – if so, start by completing the first 3 on all current employees.  Keep these on file.</a:t>
            </a:r>
          </a:p>
          <a:p>
            <a:pPr marL="624078" indent="-514350">
              <a:buFont typeface="+mj-lt"/>
              <a:buAutoNum type="arabicPeriod"/>
            </a:pPr>
            <a:r>
              <a:rPr lang="en-US" dirty="0"/>
              <a:t>Failing to complete the forms on a minister.  A minister is an employee in every way except Social Security taxes.</a:t>
            </a:r>
          </a:p>
          <a:p>
            <a:pPr marL="624078" indent="-514350">
              <a:buFont typeface="+mj-lt"/>
              <a:buAutoNum type="arabicPeriod"/>
            </a:pPr>
            <a:r>
              <a:rPr lang="en-US" dirty="0"/>
              <a:t>Failure to do E-Verify which is required by Alabama Immigration Law</a:t>
            </a:r>
          </a:p>
          <a:p>
            <a:endParaRPr lang="en-US" dirty="0"/>
          </a:p>
        </p:txBody>
      </p:sp>
      <p:sp>
        <p:nvSpPr>
          <p:cNvPr id="3" name="Title 2"/>
          <p:cNvSpPr>
            <a:spLocks noGrp="1"/>
          </p:cNvSpPr>
          <p:nvPr>
            <p:ph type="title"/>
          </p:nvPr>
        </p:nvSpPr>
        <p:spPr/>
        <p:txBody>
          <a:bodyPr>
            <a:normAutofit/>
          </a:bodyPr>
          <a:lstStyle/>
          <a:p>
            <a:r>
              <a:rPr lang="en-US" dirty="0"/>
              <a:t>Most common mistakes</a:t>
            </a:r>
          </a:p>
        </p:txBody>
      </p:sp>
    </p:spTree>
    <p:extLst>
      <p:ext uri="{BB962C8B-B14F-4D97-AF65-F5344CB8AC3E}">
        <p14:creationId xmlns:p14="http://schemas.microsoft.com/office/powerpoint/2010/main" val="300411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39362"/>
          </a:xfrm>
        </p:spPr>
        <p:txBody>
          <a:bodyPr>
            <a:normAutofit/>
          </a:bodyPr>
          <a:lstStyle/>
          <a:p>
            <a:r>
              <a:rPr lang="en-US" dirty="0"/>
              <a:t>Determine if</a:t>
            </a:r>
            <a:br>
              <a:rPr lang="en-US" dirty="0"/>
            </a:br>
            <a:r>
              <a:rPr lang="en-US" dirty="0"/>
              <a:t>Exempt or Non-Exempt</a:t>
            </a:r>
            <a:br>
              <a:rPr lang="en-US" dirty="0"/>
            </a:br>
            <a:r>
              <a:rPr lang="en-US" dirty="0"/>
              <a:t>Fair Labor Standards Act</a:t>
            </a:r>
          </a:p>
        </p:txBody>
      </p:sp>
      <p:sp>
        <p:nvSpPr>
          <p:cNvPr id="3" name="Subtitle 2"/>
          <p:cNvSpPr>
            <a:spLocks noGrp="1"/>
          </p:cNvSpPr>
          <p:nvPr>
            <p:ph type="subTitle" idx="1"/>
          </p:nvPr>
        </p:nvSpPr>
        <p:spPr/>
        <p:txBody>
          <a:bodyPr/>
          <a:lstStyle/>
          <a:p>
            <a:r>
              <a:rPr lang="en-US" dirty="0"/>
              <a:t>Church Tax Workshop</a:t>
            </a:r>
          </a:p>
        </p:txBody>
      </p:sp>
    </p:spTree>
    <p:extLst>
      <p:ext uri="{BB962C8B-B14F-4D97-AF65-F5344CB8AC3E}">
        <p14:creationId xmlns:p14="http://schemas.microsoft.com/office/powerpoint/2010/main" val="261571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27A252CB-4740-417E-9990-E19AE1FF70DD}" type="slidenum">
              <a:rPr lang="en-US"/>
              <a:pPr>
                <a:defRPr/>
              </a:pPr>
              <a:t>12</a:t>
            </a:fld>
            <a:endParaRPr lang="en-US"/>
          </a:p>
        </p:txBody>
      </p:sp>
      <p:sp>
        <p:nvSpPr>
          <p:cNvPr id="55298" name="Rectangle 2"/>
          <p:cNvSpPr>
            <a:spLocks noGrp="1" noChangeArrowheads="1"/>
          </p:cNvSpPr>
          <p:nvPr>
            <p:ph type="title"/>
          </p:nvPr>
        </p:nvSpPr>
        <p:spPr>
          <a:xfrm>
            <a:off x="381000" y="304800"/>
            <a:ext cx="8229600" cy="1143000"/>
          </a:xfrm>
        </p:spPr>
        <p:txBody>
          <a:bodyPr/>
          <a:lstStyle/>
          <a:p>
            <a:pPr eaLnBrk="1" hangingPunct="1">
              <a:defRPr/>
            </a:pPr>
            <a:r>
              <a:rPr lang="en-US" dirty="0">
                <a:effectLst>
                  <a:outerShdw blurRad="38100" dist="38100" dir="2700000" algn="tl">
                    <a:srgbClr val="FFFFFF"/>
                  </a:outerShdw>
                </a:effectLst>
              </a:rPr>
              <a:t>Purpose of FLSA</a:t>
            </a:r>
            <a:endParaRPr lang="en-US" dirty="0"/>
          </a:p>
        </p:txBody>
      </p:sp>
      <p:sp>
        <p:nvSpPr>
          <p:cNvPr id="5124" name="Rectangle 3"/>
          <p:cNvSpPr>
            <a:spLocks noGrp="1" noChangeArrowheads="1"/>
          </p:cNvSpPr>
          <p:nvPr>
            <p:ph type="body" idx="1"/>
          </p:nvPr>
        </p:nvSpPr>
        <p:spPr>
          <a:xfrm>
            <a:off x="685800" y="1676400"/>
            <a:ext cx="7772400" cy="4495800"/>
          </a:xfrm>
        </p:spPr>
        <p:txBody>
          <a:bodyPr/>
          <a:lstStyle/>
          <a:p>
            <a:pPr eaLnBrk="1" hangingPunct="1"/>
            <a:r>
              <a:rPr lang="en-US" dirty="0"/>
              <a:t>Establishes minimum wage &amp; overtime standards</a:t>
            </a:r>
          </a:p>
          <a:p>
            <a:pPr eaLnBrk="1" hangingPunct="1"/>
            <a:r>
              <a:rPr lang="en-US" dirty="0"/>
              <a:t>Distinguishes between covered (non-exempt) and excluded (exempt) employees</a:t>
            </a:r>
          </a:p>
          <a:p>
            <a:pPr eaLnBrk="1" hangingPunct="1"/>
            <a:r>
              <a:rPr lang="en-US" dirty="0"/>
              <a:t>Establishes overtime threshold (40 hr.)</a:t>
            </a:r>
          </a:p>
          <a:p>
            <a:pPr eaLnBrk="1" hangingPunct="1"/>
            <a:r>
              <a:rPr lang="en-US" dirty="0"/>
              <a:t>Specifies record-keeping requirements</a:t>
            </a:r>
          </a:p>
          <a:p>
            <a:pPr eaLnBrk="1" hangingPunct="1"/>
            <a:r>
              <a:rPr lang="en-US" dirty="0"/>
              <a:t>See </a:t>
            </a:r>
            <a:r>
              <a:rPr lang="en-US" i="1" dirty="0"/>
              <a:t>Financial Issues </a:t>
            </a:r>
            <a:r>
              <a:rPr lang="en-US" dirty="0"/>
              <a:t>page 8</a:t>
            </a:r>
          </a:p>
        </p:txBody>
      </p:sp>
      <p:pic>
        <p:nvPicPr>
          <p:cNvPr id="5125" name="Picture 8"/>
          <p:cNvPicPr>
            <a:picLocks noChangeAspect="1" noChangeArrowheads="1"/>
          </p:cNvPicPr>
          <p:nvPr/>
        </p:nvPicPr>
        <p:blipFill>
          <a:blip r:embed="rId2" cstate="print"/>
          <a:srcRect/>
          <a:stretch>
            <a:fillRect/>
          </a:stretch>
        </p:blipFill>
        <p:spPr bwMode="auto">
          <a:xfrm>
            <a:off x="7467600" y="5791200"/>
            <a:ext cx="1219200" cy="815975"/>
          </a:xfrm>
          <a:prstGeom prst="rect">
            <a:avLst/>
          </a:prstGeom>
          <a:noFill/>
          <a:ln w="9525">
            <a:noFill/>
            <a:miter lim="800000"/>
            <a:headEnd/>
            <a:tailEnd/>
          </a:ln>
        </p:spPr>
      </p:pic>
      <p:pic>
        <p:nvPicPr>
          <p:cNvPr id="5126" name="Picture 9"/>
          <p:cNvPicPr>
            <a:picLocks noChangeAspect="1" noChangeArrowheads="1"/>
          </p:cNvPicPr>
          <p:nvPr/>
        </p:nvPicPr>
        <p:blipFill>
          <a:blip r:embed="rId3" cstate="print"/>
          <a:srcRect/>
          <a:stretch>
            <a:fillRect/>
          </a:stretch>
        </p:blipFill>
        <p:spPr bwMode="auto">
          <a:xfrm>
            <a:off x="6248400" y="5791200"/>
            <a:ext cx="1219200" cy="801688"/>
          </a:xfrm>
          <a:prstGeom prst="rect">
            <a:avLst/>
          </a:prstGeom>
          <a:noFill/>
          <a:ln w="9525">
            <a:noFill/>
            <a:miter lim="800000"/>
            <a:headEnd/>
            <a:tailEnd/>
          </a:ln>
        </p:spPr>
      </p:pic>
    </p:spTree>
    <p:extLst>
      <p:ext uri="{BB962C8B-B14F-4D97-AF65-F5344CB8AC3E}">
        <p14:creationId xmlns:p14="http://schemas.microsoft.com/office/powerpoint/2010/main" val="81962434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65F3EB1-ED49-47DF-98CA-EC3FBA48DCF4}" type="slidenum">
              <a:rPr lang="en-US"/>
              <a:pPr>
                <a:defRPr/>
              </a:pPr>
              <a:t>13</a:t>
            </a:fld>
            <a:endParaRPr lang="en-US"/>
          </a:p>
        </p:txBody>
      </p:sp>
      <p:sp>
        <p:nvSpPr>
          <p:cNvPr id="10243" name="Rectangle 2"/>
          <p:cNvSpPr>
            <a:spLocks noGrp="1" noChangeArrowheads="1"/>
          </p:cNvSpPr>
          <p:nvPr>
            <p:ph type="title"/>
          </p:nvPr>
        </p:nvSpPr>
        <p:spPr/>
        <p:txBody>
          <a:bodyPr/>
          <a:lstStyle/>
          <a:p>
            <a:pPr eaLnBrk="1" hangingPunct="1"/>
            <a:r>
              <a:rPr lang="en-US"/>
              <a:t>Types of Positions</a:t>
            </a:r>
          </a:p>
        </p:txBody>
      </p:sp>
      <p:sp>
        <p:nvSpPr>
          <p:cNvPr id="10244" name="Rectangle 3"/>
          <p:cNvSpPr>
            <a:spLocks noGrp="1" noChangeArrowheads="1"/>
          </p:cNvSpPr>
          <p:nvPr>
            <p:ph type="body" idx="1"/>
          </p:nvPr>
        </p:nvSpPr>
        <p:spPr>
          <a:xfrm>
            <a:off x="381000" y="4648200"/>
            <a:ext cx="7772400" cy="1676400"/>
          </a:xfrm>
        </p:spPr>
        <p:txBody>
          <a:bodyPr/>
          <a:lstStyle/>
          <a:p>
            <a:pPr eaLnBrk="1" hangingPunct="1">
              <a:buFont typeface="Wingdings" pitchFamily="2" charset="2"/>
              <a:buNone/>
            </a:pPr>
            <a:r>
              <a:rPr lang="en-US"/>
              <a:t>	</a:t>
            </a:r>
            <a:endParaRPr lang="en-US" sz="2800"/>
          </a:p>
        </p:txBody>
      </p:sp>
      <p:sp>
        <p:nvSpPr>
          <p:cNvPr id="10245" name="Rectangle 16"/>
          <p:cNvSpPr>
            <a:spLocks noChangeArrowheads="1"/>
          </p:cNvSpPr>
          <p:nvPr/>
        </p:nvSpPr>
        <p:spPr bwMode="auto">
          <a:xfrm>
            <a:off x="685800" y="2133600"/>
            <a:ext cx="6934200" cy="4114800"/>
          </a:xfrm>
          <a:prstGeom prst="rect">
            <a:avLst/>
          </a:prstGeom>
          <a:noFill/>
          <a:ln w="9525">
            <a:noFill/>
            <a:miter lim="800000"/>
            <a:headEnd/>
            <a:tailEnd/>
          </a:ln>
        </p:spPr>
        <p:txBody>
          <a:bodyPr/>
          <a:lstStyle/>
          <a:p>
            <a:pPr marL="342900" indent="-342900">
              <a:spcBef>
                <a:spcPct val="20000"/>
              </a:spcBef>
              <a:buClr>
                <a:srgbClr val="CCFF33"/>
              </a:buClr>
              <a:buSzPct val="70000"/>
              <a:buFont typeface="Wingdings" pitchFamily="2" charset="2"/>
              <a:buChar char="n"/>
            </a:pPr>
            <a:r>
              <a:rPr lang="en-US" sz="3200" b="1" dirty="0">
                <a:solidFill>
                  <a:schemeClr val="tx2"/>
                </a:solidFill>
                <a:latin typeface="Arial" charset="0"/>
              </a:rPr>
              <a:t>Exempt</a:t>
            </a:r>
            <a:r>
              <a:rPr lang="en-US" sz="3200" dirty="0">
                <a:latin typeface="Arial" charset="0"/>
              </a:rPr>
              <a:t> – not covered by FLSA</a:t>
            </a:r>
          </a:p>
          <a:p>
            <a:pPr marL="342900" indent="-342900">
              <a:spcBef>
                <a:spcPct val="20000"/>
              </a:spcBef>
              <a:buClr>
                <a:srgbClr val="CCFF33"/>
              </a:buClr>
              <a:buSzPct val="70000"/>
              <a:buFont typeface="Wingdings" pitchFamily="2" charset="2"/>
              <a:buChar char="n"/>
            </a:pPr>
            <a:r>
              <a:rPr lang="en-US" sz="3200" b="1" dirty="0">
                <a:solidFill>
                  <a:schemeClr val="tx2"/>
                </a:solidFill>
                <a:latin typeface="Arial" charset="0"/>
              </a:rPr>
              <a:t>Non-Exempt</a:t>
            </a:r>
            <a:r>
              <a:rPr lang="en-US" sz="3200" dirty="0">
                <a:latin typeface="Arial" charset="0"/>
              </a:rPr>
              <a:t> – covered under FLSA for time-and-one-half overtime</a:t>
            </a:r>
          </a:p>
          <a:p>
            <a:pPr marL="342900" indent="-342900">
              <a:spcBef>
                <a:spcPct val="20000"/>
              </a:spcBef>
              <a:buClr>
                <a:srgbClr val="CCFF33"/>
              </a:buClr>
              <a:buSzPct val="70000"/>
              <a:buFont typeface="Wingdings" pitchFamily="2" charset="2"/>
              <a:buChar char="n"/>
            </a:pPr>
            <a:r>
              <a:rPr lang="en-US" sz="3200" dirty="0">
                <a:latin typeface="Arial" charset="0"/>
              </a:rPr>
              <a:t>Ministers are always exempt even if they do not meet the salary test</a:t>
            </a:r>
          </a:p>
          <a:p>
            <a:pPr marL="342900" indent="-342900">
              <a:spcBef>
                <a:spcPct val="20000"/>
              </a:spcBef>
              <a:buClr>
                <a:srgbClr val="CCFF33"/>
              </a:buClr>
              <a:buSzPct val="70000"/>
              <a:buFont typeface="Wingdings" pitchFamily="2" charset="2"/>
              <a:buChar char="n"/>
            </a:pPr>
            <a:r>
              <a:rPr lang="en-US" sz="3200" dirty="0">
                <a:latin typeface="Arial" charset="0"/>
              </a:rPr>
              <a:t>Page 8</a:t>
            </a:r>
          </a:p>
          <a:p>
            <a:pPr marL="342900" indent="-342900">
              <a:spcBef>
                <a:spcPct val="20000"/>
              </a:spcBef>
              <a:buClr>
                <a:srgbClr val="CCFF33"/>
              </a:buClr>
              <a:buSzPct val="70000"/>
              <a:buFont typeface="Wingdings" pitchFamily="2" charset="2"/>
              <a:buNone/>
            </a:pPr>
            <a:endParaRPr lang="en-US" sz="3200" dirty="0">
              <a:latin typeface="Arial" charset="0"/>
            </a:endParaRPr>
          </a:p>
        </p:txBody>
      </p:sp>
      <p:pic>
        <p:nvPicPr>
          <p:cNvPr id="10246" name="Picture 19"/>
          <p:cNvPicPr>
            <a:picLocks noChangeAspect="1" noChangeArrowheads="1"/>
          </p:cNvPicPr>
          <p:nvPr/>
        </p:nvPicPr>
        <p:blipFill>
          <a:blip r:embed="rId2" cstate="print"/>
          <a:srcRect/>
          <a:stretch>
            <a:fillRect/>
          </a:stretch>
        </p:blipFill>
        <p:spPr bwMode="auto">
          <a:xfrm>
            <a:off x="7467600" y="5791200"/>
            <a:ext cx="1219200" cy="815975"/>
          </a:xfrm>
          <a:prstGeom prst="rect">
            <a:avLst/>
          </a:prstGeom>
          <a:noFill/>
          <a:ln w="9525">
            <a:noFill/>
            <a:miter lim="800000"/>
            <a:headEnd/>
            <a:tailEnd/>
          </a:ln>
        </p:spPr>
      </p:pic>
      <p:pic>
        <p:nvPicPr>
          <p:cNvPr id="10247" name="Picture 20"/>
          <p:cNvPicPr>
            <a:picLocks noChangeAspect="1" noChangeArrowheads="1"/>
          </p:cNvPicPr>
          <p:nvPr/>
        </p:nvPicPr>
        <p:blipFill>
          <a:blip r:embed="rId3" cstate="print"/>
          <a:srcRect/>
          <a:stretch>
            <a:fillRect/>
          </a:stretch>
        </p:blipFill>
        <p:spPr bwMode="auto">
          <a:xfrm>
            <a:off x="6248400" y="5791200"/>
            <a:ext cx="1219200" cy="801688"/>
          </a:xfrm>
          <a:prstGeom prst="rect">
            <a:avLst/>
          </a:prstGeom>
          <a:noFill/>
          <a:ln w="9525">
            <a:noFill/>
            <a:miter lim="800000"/>
            <a:headEnd/>
            <a:tailEnd/>
          </a:ln>
        </p:spPr>
      </p:pic>
    </p:spTree>
    <p:extLst>
      <p:ext uri="{BB962C8B-B14F-4D97-AF65-F5344CB8AC3E}">
        <p14:creationId xmlns:p14="http://schemas.microsoft.com/office/powerpoint/2010/main" val="168678058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F2E5701-6666-49B1-9AB4-C56CBE80DD02}" type="slidenum">
              <a:rPr lang="en-US"/>
              <a:pPr>
                <a:defRPr/>
              </a:pPr>
              <a:t>14</a:t>
            </a:fld>
            <a:endParaRPr lang="en-US"/>
          </a:p>
        </p:txBody>
      </p:sp>
      <p:sp>
        <p:nvSpPr>
          <p:cNvPr id="13315" name="Rectangle 4"/>
          <p:cNvSpPr>
            <a:spLocks noGrp="1" noChangeArrowheads="1"/>
          </p:cNvSpPr>
          <p:nvPr>
            <p:ph type="body" idx="1"/>
          </p:nvPr>
        </p:nvSpPr>
        <p:spPr/>
        <p:txBody>
          <a:bodyPr/>
          <a:lstStyle/>
          <a:p>
            <a:pPr eaLnBrk="1" hangingPunct="1">
              <a:lnSpc>
                <a:spcPct val="90000"/>
              </a:lnSpc>
            </a:pPr>
            <a:endParaRPr lang="en-US" dirty="0"/>
          </a:p>
          <a:p>
            <a:pPr eaLnBrk="1" hangingPunct="1">
              <a:lnSpc>
                <a:spcPct val="90000"/>
              </a:lnSpc>
            </a:pPr>
            <a:r>
              <a:rPr lang="en-US" dirty="0"/>
              <a:t>Exempt employees paid for job, not hours worked</a:t>
            </a:r>
          </a:p>
          <a:p>
            <a:pPr eaLnBrk="1" hangingPunct="1">
              <a:lnSpc>
                <a:spcPct val="90000"/>
              </a:lnSpc>
            </a:pPr>
            <a:endParaRPr lang="en-US" dirty="0"/>
          </a:p>
          <a:p>
            <a:pPr eaLnBrk="1" hangingPunct="1">
              <a:lnSpc>
                <a:spcPct val="90000"/>
              </a:lnSpc>
            </a:pPr>
            <a:r>
              <a:rPr lang="en-US" dirty="0"/>
              <a:t>Must meet salary basis test</a:t>
            </a:r>
          </a:p>
          <a:p>
            <a:pPr eaLnBrk="1" hangingPunct="1">
              <a:lnSpc>
                <a:spcPct val="90000"/>
              </a:lnSpc>
            </a:pPr>
            <a:endParaRPr lang="en-US" dirty="0"/>
          </a:p>
          <a:p>
            <a:pPr eaLnBrk="1" hangingPunct="1">
              <a:lnSpc>
                <a:spcPct val="90000"/>
              </a:lnSpc>
            </a:pPr>
            <a:r>
              <a:rPr lang="en-US" dirty="0"/>
              <a:t>Salary must be more than $844 per week. Going to $1128 per week January 1</a:t>
            </a:r>
          </a:p>
          <a:p>
            <a:pPr lvl="1" eaLnBrk="1" hangingPunct="1">
              <a:lnSpc>
                <a:spcPct val="90000"/>
              </a:lnSpc>
              <a:buFont typeface="Wingdings" pitchFamily="2" charset="2"/>
              <a:buNone/>
            </a:pPr>
            <a:r>
              <a:rPr lang="en-US" dirty="0"/>
              <a:t> </a:t>
            </a:r>
          </a:p>
        </p:txBody>
      </p:sp>
      <p:sp>
        <p:nvSpPr>
          <p:cNvPr id="13316" name="Rectangle 7"/>
          <p:cNvSpPr>
            <a:spLocks noGrp="1" noChangeArrowheads="1"/>
          </p:cNvSpPr>
          <p:nvPr>
            <p:ph type="title"/>
          </p:nvPr>
        </p:nvSpPr>
        <p:spPr/>
        <p:txBody>
          <a:bodyPr/>
          <a:lstStyle/>
          <a:p>
            <a:pPr eaLnBrk="1" hangingPunct="1"/>
            <a:r>
              <a:rPr lang="en-US"/>
              <a:t>Exempt Positions</a:t>
            </a:r>
          </a:p>
        </p:txBody>
      </p:sp>
      <p:pic>
        <p:nvPicPr>
          <p:cNvPr id="13317" name="Picture 11"/>
          <p:cNvPicPr>
            <a:picLocks noChangeAspect="1" noChangeArrowheads="1"/>
          </p:cNvPicPr>
          <p:nvPr/>
        </p:nvPicPr>
        <p:blipFill>
          <a:blip r:embed="rId2" cstate="print"/>
          <a:srcRect/>
          <a:stretch>
            <a:fillRect/>
          </a:stretch>
        </p:blipFill>
        <p:spPr bwMode="auto">
          <a:xfrm>
            <a:off x="7467600" y="5791200"/>
            <a:ext cx="1219200" cy="815975"/>
          </a:xfrm>
          <a:prstGeom prst="rect">
            <a:avLst/>
          </a:prstGeom>
          <a:noFill/>
          <a:ln w="9525">
            <a:noFill/>
            <a:miter lim="800000"/>
            <a:headEnd/>
            <a:tailEnd/>
          </a:ln>
        </p:spPr>
      </p:pic>
      <p:pic>
        <p:nvPicPr>
          <p:cNvPr id="13318" name="Picture 12"/>
          <p:cNvPicPr>
            <a:picLocks noChangeAspect="1" noChangeArrowheads="1"/>
          </p:cNvPicPr>
          <p:nvPr/>
        </p:nvPicPr>
        <p:blipFill>
          <a:blip r:embed="rId3" cstate="print"/>
          <a:srcRect/>
          <a:stretch>
            <a:fillRect/>
          </a:stretch>
        </p:blipFill>
        <p:spPr bwMode="auto">
          <a:xfrm>
            <a:off x="6248400" y="5791200"/>
            <a:ext cx="1219200" cy="801688"/>
          </a:xfrm>
          <a:prstGeom prst="rect">
            <a:avLst/>
          </a:prstGeom>
          <a:noFill/>
          <a:ln w="9525">
            <a:noFill/>
            <a:miter lim="800000"/>
            <a:headEnd/>
            <a:tailEnd/>
          </a:ln>
        </p:spPr>
      </p:pic>
    </p:spTree>
    <p:extLst>
      <p:ext uri="{BB962C8B-B14F-4D97-AF65-F5344CB8AC3E}">
        <p14:creationId xmlns:p14="http://schemas.microsoft.com/office/powerpoint/2010/main" val="417153699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F86138C1-8B16-4370-A58A-1F2CFEEEE96A}" type="slidenum">
              <a:rPr lang="en-US"/>
              <a:pPr>
                <a:defRPr/>
              </a:pPr>
              <a:t>15</a:t>
            </a:fld>
            <a:endParaRPr lang="en-US"/>
          </a:p>
        </p:txBody>
      </p:sp>
      <p:sp>
        <p:nvSpPr>
          <p:cNvPr id="15363" name="Rectangle 2"/>
          <p:cNvSpPr>
            <a:spLocks noGrp="1" noChangeArrowheads="1"/>
          </p:cNvSpPr>
          <p:nvPr>
            <p:ph type="title"/>
          </p:nvPr>
        </p:nvSpPr>
        <p:spPr>
          <a:xfrm>
            <a:off x="317500" y="52388"/>
            <a:ext cx="8637588" cy="1431925"/>
          </a:xfrm>
        </p:spPr>
        <p:txBody>
          <a:bodyPr/>
          <a:lstStyle/>
          <a:p>
            <a:pPr eaLnBrk="1" hangingPunct="1"/>
            <a:r>
              <a:rPr lang="en-US" dirty="0"/>
              <a:t>Exemption Test</a:t>
            </a:r>
          </a:p>
        </p:txBody>
      </p:sp>
      <p:sp>
        <p:nvSpPr>
          <p:cNvPr id="15364" name="Rectangle 3"/>
          <p:cNvSpPr>
            <a:spLocks noGrp="1" noChangeArrowheads="1"/>
          </p:cNvSpPr>
          <p:nvPr>
            <p:ph type="body" idx="1"/>
          </p:nvPr>
        </p:nvSpPr>
        <p:spPr>
          <a:xfrm>
            <a:off x="533400" y="1981200"/>
            <a:ext cx="7772400" cy="3657600"/>
          </a:xfrm>
        </p:spPr>
        <p:txBody>
          <a:bodyPr/>
          <a:lstStyle/>
          <a:p>
            <a:pPr eaLnBrk="1" hangingPunct="1"/>
            <a:r>
              <a:rPr lang="en-US" sz="2800" dirty="0"/>
              <a:t>Based on primary duties, not title</a:t>
            </a:r>
          </a:p>
          <a:p>
            <a:pPr lvl="1" eaLnBrk="1" hangingPunct="1"/>
            <a:r>
              <a:rPr lang="en-US" sz="2400" dirty="0"/>
              <a:t>most important duties that account for 50% of time spent working</a:t>
            </a:r>
          </a:p>
          <a:p>
            <a:pPr eaLnBrk="1" hangingPunct="1"/>
            <a:r>
              <a:rPr lang="en-US" sz="2800" dirty="0"/>
              <a:t>Regularly exercises discretion and independent judgment</a:t>
            </a:r>
          </a:p>
          <a:p>
            <a:pPr eaLnBrk="1" hangingPunct="1"/>
            <a:r>
              <a:rPr lang="en-US" sz="2800" dirty="0"/>
              <a:t>Paid on a salaried basis for the job, </a:t>
            </a:r>
            <a:r>
              <a:rPr lang="en-US" sz="2800" u="sng" dirty="0"/>
              <a:t>not</a:t>
            </a:r>
            <a:r>
              <a:rPr lang="en-US" sz="2800" dirty="0"/>
              <a:t> the number of hours worked</a:t>
            </a:r>
          </a:p>
          <a:p>
            <a:pPr eaLnBrk="1" hangingPunct="1"/>
            <a:endParaRPr lang="en-US" sz="2800" dirty="0"/>
          </a:p>
        </p:txBody>
      </p:sp>
      <p:pic>
        <p:nvPicPr>
          <p:cNvPr id="15365" name="Picture 10"/>
          <p:cNvPicPr>
            <a:picLocks noChangeAspect="1" noChangeArrowheads="1"/>
          </p:cNvPicPr>
          <p:nvPr/>
        </p:nvPicPr>
        <p:blipFill>
          <a:blip r:embed="rId2" cstate="print"/>
          <a:srcRect/>
          <a:stretch>
            <a:fillRect/>
          </a:stretch>
        </p:blipFill>
        <p:spPr bwMode="auto">
          <a:xfrm>
            <a:off x="7467600" y="5791200"/>
            <a:ext cx="1219200" cy="815975"/>
          </a:xfrm>
          <a:prstGeom prst="rect">
            <a:avLst/>
          </a:prstGeom>
          <a:noFill/>
          <a:ln w="9525">
            <a:noFill/>
            <a:miter lim="800000"/>
            <a:headEnd/>
            <a:tailEnd/>
          </a:ln>
        </p:spPr>
      </p:pic>
      <p:pic>
        <p:nvPicPr>
          <p:cNvPr id="15366" name="Picture 11"/>
          <p:cNvPicPr>
            <a:picLocks noChangeAspect="1" noChangeArrowheads="1"/>
          </p:cNvPicPr>
          <p:nvPr/>
        </p:nvPicPr>
        <p:blipFill>
          <a:blip r:embed="rId3" cstate="print"/>
          <a:srcRect/>
          <a:stretch>
            <a:fillRect/>
          </a:stretch>
        </p:blipFill>
        <p:spPr bwMode="auto">
          <a:xfrm>
            <a:off x="6248400" y="5791200"/>
            <a:ext cx="1219200" cy="801688"/>
          </a:xfrm>
          <a:prstGeom prst="rect">
            <a:avLst/>
          </a:prstGeom>
          <a:noFill/>
          <a:ln w="9525">
            <a:noFill/>
            <a:miter lim="800000"/>
            <a:headEnd/>
            <a:tailEnd/>
          </a:ln>
        </p:spPr>
      </p:pic>
    </p:spTree>
    <p:extLst>
      <p:ext uri="{BB962C8B-B14F-4D97-AF65-F5344CB8AC3E}">
        <p14:creationId xmlns:p14="http://schemas.microsoft.com/office/powerpoint/2010/main" val="77375954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40D8CF7-B43D-4649-ABDA-1CCFE4458348}" type="slidenum">
              <a:rPr lang="en-US"/>
              <a:pPr>
                <a:defRPr/>
              </a:pPr>
              <a:t>16</a:t>
            </a:fld>
            <a:endParaRPr lang="en-US"/>
          </a:p>
        </p:txBody>
      </p:sp>
      <p:sp>
        <p:nvSpPr>
          <p:cNvPr id="30723" name="Rectangle 3"/>
          <p:cNvSpPr>
            <a:spLocks noGrp="1" noChangeArrowheads="1"/>
          </p:cNvSpPr>
          <p:nvPr>
            <p:ph type="body" idx="1"/>
          </p:nvPr>
        </p:nvSpPr>
        <p:spPr>
          <a:xfrm>
            <a:off x="304800" y="1524000"/>
            <a:ext cx="8077200" cy="3886200"/>
          </a:xfrm>
        </p:spPr>
        <p:txBody>
          <a:bodyPr/>
          <a:lstStyle/>
          <a:p>
            <a:pPr lvl="1" eaLnBrk="1" hangingPunct="1">
              <a:lnSpc>
                <a:spcPct val="75000"/>
              </a:lnSpc>
              <a:buFont typeface="Wingdings" pitchFamily="2" charset="2"/>
              <a:buNone/>
            </a:pPr>
            <a:r>
              <a:rPr lang="en-US" sz="3200" b="1"/>
              <a:t>Time-and-one-half Overtime</a:t>
            </a:r>
            <a:endParaRPr lang="en-US" b="1" u="sng"/>
          </a:p>
          <a:p>
            <a:pPr lvl="1" eaLnBrk="1" hangingPunct="1">
              <a:lnSpc>
                <a:spcPct val="75000"/>
              </a:lnSpc>
              <a:buFont typeface="Wingdings" pitchFamily="2" charset="2"/>
              <a:buNone/>
            </a:pPr>
            <a:endParaRPr lang="en-US" sz="2400" u="sng"/>
          </a:p>
          <a:p>
            <a:pPr lvl="2" eaLnBrk="1" hangingPunct="1">
              <a:lnSpc>
                <a:spcPct val="75000"/>
              </a:lnSpc>
            </a:pPr>
            <a:r>
              <a:rPr lang="en-US" sz="2800"/>
              <a:t>Based on </a:t>
            </a:r>
            <a:r>
              <a:rPr lang="en-US" sz="2800" u="sng"/>
              <a:t>WORKED</a:t>
            </a:r>
            <a:r>
              <a:rPr lang="en-US" sz="2800"/>
              <a:t> time (</a:t>
            </a:r>
            <a:r>
              <a:rPr lang="en-US" sz="2800" u="sng"/>
              <a:t>not</a:t>
            </a:r>
            <a:r>
              <a:rPr lang="en-US" sz="2800"/>
              <a:t> leave time)</a:t>
            </a:r>
          </a:p>
          <a:p>
            <a:pPr lvl="2" eaLnBrk="1" hangingPunct="1">
              <a:lnSpc>
                <a:spcPct val="75000"/>
              </a:lnSpc>
            </a:pPr>
            <a:r>
              <a:rPr lang="en-US" sz="2800"/>
              <a:t>Employee has </a:t>
            </a:r>
            <a:r>
              <a:rPr lang="en-US" sz="2800" u="sng"/>
              <a:t>WORKED</a:t>
            </a:r>
            <a:r>
              <a:rPr lang="en-US" sz="2800"/>
              <a:t> over 40 hours in a work week </a:t>
            </a:r>
          </a:p>
          <a:p>
            <a:pPr lvl="2" eaLnBrk="1" hangingPunct="1">
              <a:lnSpc>
                <a:spcPct val="75000"/>
              </a:lnSpc>
            </a:pPr>
            <a:r>
              <a:rPr lang="en-US" sz="2800"/>
              <a:t>Paid at 1-1/2 times the employee’s regular rate of pay for each hour worked beyond 40</a:t>
            </a:r>
          </a:p>
          <a:p>
            <a:pPr eaLnBrk="1" hangingPunct="1">
              <a:lnSpc>
                <a:spcPct val="75000"/>
              </a:lnSpc>
              <a:buFont typeface="Wingdings" pitchFamily="2" charset="2"/>
              <a:buNone/>
            </a:pPr>
            <a:endParaRPr lang="en-US" sz="2800"/>
          </a:p>
          <a:p>
            <a:pPr eaLnBrk="1" hangingPunct="1">
              <a:lnSpc>
                <a:spcPct val="75000"/>
              </a:lnSpc>
            </a:pPr>
            <a:endParaRPr lang="en-US" sz="2800" b="1"/>
          </a:p>
        </p:txBody>
      </p:sp>
      <p:sp>
        <p:nvSpPr>
          <p:cNvPr id="30724" name="Rectangle 5"/>
          <p:cNvSpPr>
            <a:spLocks noGrp="1" noChangeArrowheads="1"/>
          </p:cNvSpPr>
          <p:nvPr>
            <p:ph type="title"/>
          </p:nvPr>
        </p:nvSpPr>
        <p:spPr/>
        <p:txBody>
          <a:bodyPr/>
          <a:lstStyle/>
          <a:p>
            <a:pPr eaLnBrk="1" hangingPunct="1"/>
            <a:r>
              <a:rPr lang="en-US"/>
              <a:t>Non-Exempt Employees</a:t>
            </a:r>
          </a:p>
        </p:txBody>
      </p:sp>
      <p:pic>
        <p:nvPicPr>
          <p:cNvPr id="30725" name="Picture 9"/>
          <p:cNvPicPr>
            <a:picLocks noChangeAspect="1" noChangeArrowheads="1"/>
          </p:cNvPicPr>
          <p:nvPr/>
        </p:nvPicPr>
        <p:blipFill>
          <a:blip r:embed="rId2" cstate="print"/>
          <a:srcRect/>
          <a:stretch>
            <a:fillRect/>
          </a:stretch>
        </p:blipFill>
        <p:spPr bwMode="auto">
          <a:xfrm>
            <a:off x="7467600" y="5715000"/>
            <a:ext cx="1295400" cy="863600"/>
          </a:xfrm>
          <a:prstGeom prst="rect">
            <a:avLst/>
          </a:prstGeom>
          <a:noFill/>
          <a:ln w="9525">
            <a:noFill/>
            <a:miter lim="800000"/>
            <a:headEnd/>
            <a:tailEnd/>
          </a:ln>
        </p:spPr>
      </p:pic>
    </p:spTree>
    <p:extLst>
      <p:ext uri="{BB962C8B-B14F-4D97-AF65-F5344CB8AC3E}">
        <p14:creationId xmlns:p14="http://schemas.microsoft.com/office/powerpoint/2010/main" val="17562249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EB5F80DB-FE18-4E9B-B072-D0E99B009EB1}" type="slidenum">
              <a:rPr lang="en-US"/>
              <a:pPr>
                <a:defRPr/>
              </a:pPr>
              <a:t>17</a:t>
            </a:fld>
            <a:endParaRPr lang="en-US"/>
          </a:p>
        </p:txBody>
      </p:sp>
      <p:sp>
        <p:nvSpPr>
          <p:cNvPr id="34819" name="Rectangle 3"/>
          <p:cNvSpPr>
            <a:spLocks noGrp="1" noChangeArrowheads="1"/>
          </p:cNvSpPr>
          <p:nvPr>
            <p:ph type="body" idx="1"/>
          </p:nvPr>
        </p:nvSpPr>
        <p:spPr>
          <a:xfrm>
            <a:off x="609600" y="1447800"/>
            <a:ext cx="7772400" cy="4267200"/>
          </a:xfrm>
        </p:spPr>
        <p:txBody>
          <a:bodyPr/>
          <a:lstStyle/>
          <a:p>
            <a:pPr algn="ctr" eaLnBrk="1" hangingPunct="1">
              <a:buFont typeface="Wingdings" pitchFamily="2" charset="2"/>
              <a:buNone/>
            </a:pPr>
            <a:r>
              <a:rPr lang="en-US">
                <a:latin typeface="Arial Black" pitchFamily="34" charset="0"/>
              </a:rPr>
              <a:t>UNAUTHORIZED WORK</a:t>
            </a:r>
          </a:p>
          <a:p>
            <a:pPr eaLnBrk="1" hangingPunct="1"/>
            <a:r>
              <a:rPr lang="en-US"/>
              <a:t>Work not requested but “suffered or permitted” is counted as time worked</a:t>
            </a:r>
          </a:p>
          <a:p>
            <a:pPr eaLnBrk="1" hangingPunct="1"/>
            <a:r>
              <a:rPr lang="en-US"/>
              <a:t>Standard is whether the employer knows or has </a:t>
            </a:r>
            <a:r>
              <a:rPr lang="en-US" u="sng"/>
              <a:t>reason to believe</a:t>
            </a:r>
            <a:r>
              <a:rPr lang="en-US"/>
              <a:t> the work is being performed</a:t>
            </a:r>
          </a:p>
          <a:p>
            <a:pPr eaLnBrk="1" hangingPunct="1"/>
            <a:endParaRPr lang="en-US"/>
          </a:p>
        </p:txBody>
      </p:sp>
      <p:sp>
        <p:nvSpPr>
          <p:cNvPr id="34820" name="Rectangle 6"/>
          <p:cNvSpPr>
            <a:spLocks noGrp="1" noChangeArrowheads="1"/>
          </p:cNvSpPr>
          <p:nvPr>
            <p:ph type="title"/>
          </p:nvPr>
        </p:nvSpPr>
        <p:spPr>
          <a:xfrm>
            <a:off x="317500" y="52388"/>
            <a:ext cx="8637588" cy="1431925"/>
          </a:xfrm>
        </p:spPr>
        <p:txBody>
          <a:bodyPr/>
          <a:lstStyle/>
          <a:p>
            <a:pPr eaLnBrk="1" hangingPunct="1"/>
            <a:r>
              <a:rPr lang="en-US" dirty="0"/>
              <a:t>Examples of Compensable Time</a:t>
            </a:r>
          </a:p>
        </p:txBody>
      </p:sp>
      <p:pic>
        <p:nvPicPr>
          <p:cNvPr id="34821" name="Picture 12"/>
          <p:cNvPicPr>
            <a:picLocks noChangeAspect="1" noChangeArrowheads="1"/>
          </p:cNvPicPr>
          <p:nvPr/>
        </p:nvPicPr>
        <p:blipFill>
          <a:blip r:embed="rId2" cstate="print"/>
          <a:srcRect/>
          <a:stretch>
            <a:fillRect/>
          </a:stretch>
        </p:blipFill>
        <p:spPr bwMode="auto">
          <a:xfrm>
            <a:off x="7467600" y="5791200"/>
            <a:ext cx="1219200" cy="815975"/>
          </a:xfrm>
          <a:prstGeom prst="rect">
            <a:avLst/>
          </a:prstGeom>
          <a:noFill/>
          <a:ln w="9525">
            <a:noFill/>
            <a:miter lim="800000"/>
            <a:headEnd/>
            <a:tailEnd/>
          </a:ln>
        </p:spPr>
      </p:pic>
      <p:pic>
        <p:nvPicPr>
          <p:cNvPr id="34822" name="Picture 13"/>
          <p:cNvPicPr>
            <a:picLocks noChangeAspect="1" noChangeArrowheads="1"/>
          </p:cNvPicPr>
          <p:nvPr/>
        </p:nvPicPr>
        <p:blipFill>
          <a:blip r:embed="rId3" cstate="print"/>
          <a:srcRect/>
          <a:stretch>
            <a:fillRect/>
          </a:stretch>
        </p:blipFill>
        <p:spPr bwMode="auto">
          <a:xfrm>
            <a:off x="6248400" y="5791200"/>
            <a:ext cx="1219200" cy="801688"/>
          </a:xfrm>
          <a:prstGeom prst="rect">
            <a:avLst/>
          </a:prstGeom>
          <a:noFill/>
          <a:ln w="9525">
            <a:noFill/>
            <a:miter lim="800000"/>
            <a:headEnd/>
            <a:tailEnd/>
          </a:ln>
        </p:spPr>
      </p:pic>
    </p:spTree>
    <p:extLst>
      <p:ext uri="{BB962C8B-B14F-4D97-AF65-F5344CB8AC3E}">
        <p14:creationId xmlns:p14="http://schemas.microsoft.com/office/powerpoint/2010/main" val="209603921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C7E6DA3-64F4-4090-866B-EBC650255711}" type="slidenum">
              <a:rPr lang="en-US"/>
              <a:pPr>
                <a:defRPr/>
              </a:pPr>
              <a:t>18</a:t>
            </a:fld>
            <a:endParaRPr lang="en-US"/>
          </a:p>
        </p:txBody>
      </p:sp>
      <p:sp>
        <p:nvSpPr>
          <p:cNvPr id="37891" name="Rectangle 2"/>
          <p:cNvSpPr>
            <a:spLocks noGrp="1" noChangeArrowheads="1"/>
          </p:cNvSpPr>
          <p:nvPr>
            <p:ph type="title"/>
          </p:nvPr>
        </p:nvSpPr>
        <p:spPr/>
        <p:txBody>
          <a:bodyPr/>
          <a:lstStyle/>
          <a:p>
            <a:pPr eaLnBrk="1" hangingPunct="1"/>
            <a:r>
              <a:rPr lang="en-US"/>
              <a:t>Potential DOL Penalties</a:t>
            </a:r>
          </a:p>
        </p:txBody>
      </p:sp>
      <p:sp>
        <p:nvSpPr>
          <p:cNvPr id="37892" name="Rectangle 3"/>
          <p:cNvSpPr>
            <a:spLocks noGrp="1" noChangeArrowheads="1"/>
          </p:cNvSpPr>
          <p:nvPr>
            <p:ph type="body" idx="1"/>
          </p:nvPr>
        </p:nvSpPr>
        <p:spPr>
          <a:xfrm>
            <a:off x="381000" y="1676400"/>
            <a:ext cx="8129587" cy="4114800"/>
          </a:xfrm>
        </p:spPr>
        <p:txBody>
          <a:bodyPr/>
          <a:lstStyle/>
          <a:p>
            <a:pPr eaLnBrk="1" hangingPunct="1"/>
            <a:r>
              <a:rPr lang="en-US" dirty="0"/>
              <a:t>Unpaid wages (2 - 3 years of back wages)</a:t>
            </a:r>
          </a:p>
          <a:p>
            <a:pPr eaLnBrk="1" hangingPunct="1"/>
            <a:r>
              <a:rPr lang="en-US" dirty="0"/>
              <a:t>Fines ($10,000)</a:t>
            </a:r>
          </a:p>
          <a:p>
            <a:pPr eaLnBrk="1" hangingPunct="1"/>
            <a:r>
              <a:rPr lang="en-US" dirty="0"/>
              <a:t>Imprisonment (6 months)</a:t>
            </a:r>
          </a:p>
          <a:p>
            <a:pPr eaLnBrk="1" hangingPunct="1"/>
            <a:r>
              <a:rPr lang="en-US" dirty="0"/>
              <a:t>Liquidated damages (2x)</a:t>
            </a:r>
          </a:p>
          <a:p>
            <a:pPr eaLnBrk="1" hangingPunct="1"/>
            <a:r>
              <a:rPr lang="en-US" dirty="0"/>
              <a:t>Attorney’s fees and costs</a:t>
            </a:r>
          </a:p>
          <a:p>
            <a:pPr eaLnBrk="1" hangingPunct="1"/>
            <a:r>
              <a:rPr lang="en-US" dirty="0"/>
              <a:t>Individual liability</a:t>
            </a:r>
          </a:p>
        </p:txBody>
      </p:sp>
      <p:pic>
        <p:nvPicPr>
          <p:cNvPr id="37893" name="Picture 8"/>
          <p:cNvPicPr>
            <a:picLocks noChangeAspect="1" noChangeArrowheads="1"/>
          </p:cNvPicPr>
          <p:nvPr/>
        </p:nvPicPr>
        <p:blipFill>
          <a:blip r:embed="rId3" cstate="print"/>
          <a:srcRect/>
          <a:stretch>
            <a:fillRect/>
          </a:stretch>
        </p:blipFill>
        <p:spPr bwMode="auto">
          <a:xfrm>
            <a:off x="7467600" y="5791200"/>
            <a:ext cx="1219200" cy="812800"/>
          </a:xfrm>
          <a:prstGeom prst="rect">
            <a:avLst/>
          </a:prstGeom>
          <a:noFill/>
          <a:ln w="9525">
            <a:noFill/>
            <a:miter lim="800000"/>
            <a:headEnd/>
            <a:tailEnd/>
          </a:ln>
        </p:spPr>
      </p:pic>
    </p:spTree>
    <p:extLst>
      <p:ext uri="{BB962C8B-B14F-4D97-AF65-F5344CB8AC3E}">
        <p14:creationId xmlns:p14="http://schemas.microsoft.com/office/powerpoint/2010/main" val="5747910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1625"/>
            <a:ext cx="8001000" cy="1462088"/>
          </a:xfrm>
        </p:spPr>
        <p:txBody>
          <a:bodyPr/>
          <a:lstStyle/>
          <a:p>
            <a:r>
              <a:rPr lang="en-US" dirty="0"/>
              <a:t>Fair Labor Standards Summary </a:t>
            </a:r>
          </a:p>
        </p:txBody>
      </p:sp>
      <p:sp>
        <p:nvSpPr>
          <p:cNvPr id="12291" name="Rectangle 3"/>
          <p:cNvSpPr>
            <a:spLocks noGrp="1" noChangeArrowheads="1"/>
          </p:cNvSpPr>
          <p:nvPr>
            <p:ph type="body" idx="1"/>
          </p:nvPr>
        </p:nvSpPr>
        <p:spPr>
          <a:xfrm>
            <a:off x="152400" y="1600200"/>
            <a:ext cx="8534400" cy="4800600"/>
          </a:xfrm>
        </p:spPr>
        <p:txBody>
          <a:bodyPr/>
          <a:lstStyle/>
          <a:p>
            <a:pPr marL="850392" lvl="1" indent="-457200">
              <a:lnSpc>
                <a:spcPct val="90000"/>
              </a:lnSpc>
              <a:buFont typeface="+mj-lt"/>
              <a:buAutoNum type="arabicPeriod"/>
            </a:pPr>
            <a:r>
              <a:rPr lang="en-US" b="1" dirty="0"/>
              <a:t>Must pay for </a:t>
            </a:r>
            <a:r>
              <a:rPr lang="en-US" b="1" u="sng" dirty="0"/>
              <a:t>all</a:t>
            </a:r>
            <a:r>
              <a:rPr lang="en-US" b="1" dirty="0"/>
              <a:t> hours worked. </a:t>
            </a:r>
            <a:r>
              <a:rPr lang="en-US" dirty="0"/>
              <a:t>Example: daycare teacher who eats lunch with the children; receptionists who answers phone while eating lunch; secretary that runs copier on Sunday morning for SS teachers</a:t>
            </a:r>
          </a:p>
          <a:p>
            <a:pPr marL="850392" lvl="1" indent="-457200">
              <a:lnSpc>
                <a:spcPct val="90000"/>
              </a:lnSpc>
              <a:buFont typeface="+mj-lt"/>
              <a:buAutoNum type="arabicPeriod"/>
            </a:pPr>
            <a:r>
              <a:rPr lang="en-US" b="1" dirty="0"/>
              <a:t>You must pay time and a half for hours over 40 </a:t>
            </a:r>
            <a:r>
              <a:rPr lang="en-US" dirty="0"/>
              <a:t>worked in a 7 day look back period.</a:t>
            </a:r>
          </a:p>
          <a:p>
            <a:pPr marL="850392" lvl="1" indent="-457200">
              <a:lnSpc>
                <a:spcPct val="90000"/>
              </a:lnSpc>
              <a:buFont typeface="+mj-lt"/>
              <a:buAutoNum type="arabicPeriod"/>
            </a:pPr>
            <a:r>
              <a:rPr lang="en-US" b="1" dirty="0"/>
              <a:t>You may not give comp time </a:t>
            </a:r>
            <a:r>
              <a:rPr lang="en-US" dirty="0"/>
              <a:t>(except in the same 7 day work week).</a:t>
            </a:r>
          </a:p>
          <a:p>
            <a:pPr marL="850392" lvl="1" indent="-457200">
              <a:lnSpc>
                <a:spcPct val="90000"/>
              </a:lnSpc>
              <a:buFont typeface="+mj-lt"/>
              <a:buAutoNum type="arabicPeriod"/>
            </a:pPr>
            <a:r>
              <a:rPr lang="en-US" b="1" dirty="0"/>
              <a:t>Salaried employees are covered </a:t>
            </a:r>
            <a:r>
              <a:rPr lang="en-US" dirty="0"/>
              <a:t>just as hourly employees are.</a:t>
            </a:r>
          </a:p>
          <a:p>
            <a:pPr lvl="1">
              <a:lnSpc>
                <a:spcPct val="90000"/>
              </a:lnSpc>
              <a:buFontTx/>
              <a:buNone/>
            </a:pPr>
            <a:r>
              <a:rPr lang="en-US" dirty="0"/>
              <a:t>A bookkeeper could not be treated both as a paid employee and an unpaid volunteer bookkeeper for the same institution.</a:t>
            </a:r>
          </a:p>
        </p:txBody>
      </p:sp>
    </p:spTree>
    <p:extLst>
      <p:ext uri="{BB962C8B-B14F-4D97-AF65-F5344CB8AC3E}">
        <p14:creationId xmlns:p14="http://schemas.microsoft.com/office/powerpoint/2010/main" val="264242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29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29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291">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500" fill="hold"/>
                                        <p:tgtEl>
                                          <p:spTgt spid="1229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229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229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p:cTn id="21" dur="500" fill="hold"/>
                                        <p:tgtEl>
                                          <p:spTgt spid="1229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229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229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9" presetClass="entr" presetSubtype="0" accel="100000" fill="hold" grpId="0" nodeType="click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 calcmode="lin" valueType="num">
                                      <p:cBhvr>
                                        <p:cTn id="29" dur="500" fill="hold"/>
                                        <p:tgtEl>
                                          <p:spTgt spid="1229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1229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1229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p:cTn id="37" dur="500" fill="hold"/>
                                        <p:tgtEl>
                                          <p:spTgt spid="1229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1229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1229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760E44-1E54-4DAC-91D9-6FBDBADFC665}"/>
              </a:ext>
            </a:extLst>
          </p:cNvPr>
          <p:cNvSpPr>
            <a:spLocks noGrp="1"/>
          </p:cNvSpPr>
          <p:nvPr>
            <p:ph type="title"/>
          </p:nvPr>
        </p:nvSpPr>
        <p:spPr/>
        <p:txBody>
          <a:bodyPr/>
          <a:lstStyle/>
          <a:p>
            <a:r>
              <a:rPr lang="en-US" dirty="0"/>
              <a:t>Resources</a:t>
            </a:r>
            <a:endParaRPr lang="en-US" sz="2800" dirty="0"/>
          </a:p>
        </p:txBody>
      </p:sp>
      <p:sp>
        <p:nvSpPr>
          <p:cNvPr id="4" name="Rectangle 1">
            <a:extLst>
              <a:ext uri="{FF2B5EF4-FFF2-40B4-BE49-F238E27FC236}">
                <a16:creationId xmlns:a16="http://schemas.microsoft.com/office/drawing/2014/main" id="{F367BE1A-66DE-411D-B26F-F9DF4A6FE9F8}"/>
              </a:ext>
            </a:extLst>
          </p:cNvPr>
          <p:cNvSpPr>
            <a:spLocks noGrp="1" noChangeArrowheads="1"/>
          </p:cNvSpPr>
          <p:nvPr>
            <p:ph idx="1"/>
          </p:nvPr>
        </p:nvSpPr>
        <p:spPr bwMode="auto">
          <a:xfrm>
            <a:off x="457200" y="1666817"/>
            <a:ext cx="8382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ClrTx/>
              <a:buSzTx/>
              <a:buFont typeface="+mj-lt"/>
              <a:buAutoNum type="arabicPeriod"/>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Alabama Baptist State Board of Missions, </a:t>
            </a:r>
            <a:r>
              <a:rPr kumimoji="0" lang="en-US" altLang="en-US" sz="2400" b="1" i="0" u="none" strike="noStrike" cap="none" normalizeH="0" baseline="0" dirty="0">
                <a:ln>
                  <a:noFill/>
                </a:ln>
                <a:effectLst/>
                <a:latin typeface="Arial" panose="020B0604020202020204" pitchFamily="34" charset="0"/>
                <a:ea typeface="Times New Roman" panose="02020603050405020304" pitchFamily="18" charset="0"/>
              </a:rPr>
              <a:t>Church Compensation Services, </a:t>
            </a:r>
            <a:r>
              <a:rPr kumimoji="0" lang="en-US" altLang="en-US" sz="2400" b="1" i="0" strike="noStrike" cap="none" normalizeH="0" baseline="0" dirty="0" err="1">
                <a:ln>
                  <a:noFill/>
                </a:ln>
                <a:effectLst/>
                <a:latin typeface="Arial" panose="020B0604020202020204" pitchFamily="34" charset="0"/>
                <a:ea typeface="Times New Roman" panose="02020603050405020304" pitchFamily="18" charset="0"/>
              </a:rPr>
              <a:t>LeaderCare</a:t>
            </a:r>
            <a:r>
              <a:rPr kumimoji="0" lang="en-US" altLang="en-US" sz="2400" b="1" i="0" strike="noStrike" cap="none" normalizeH="0" baseline="0" dirty="0">
                <a:ln>
                  <a:noFill/>
                </a:ln>
                <a:effectLst/>
                <a:latin typeface="Arial" panose="020B0604020202020204" pitchFamily="34" charset="0"/>
                <a:ea typeface="Times New Roman" panose="02020603050405020304" pitchFamily="18" charset="0"/>
              </a:rPr>
              <a:t> &amp; Church Health</a:t>
            </a:r>
            <a:r>
              <a:rPr kumimoji="0" lang="en-US" altLang="en-US" sz="2400" b="1" i="0" u="none" strike="noStrike" cap="none" normalizeH="0" baseline="0" dirty="0">
                <a:ln>
                  <a:noFill/>
                </a:ln>
                <a:effectLst/>
                <a:latin typeface="Arial" panose="020B0604020202020204" pitchFamily="34" charset="0"/>
                <a:ea typeface="Times New Roman" panose="02020603050405020304" pitchFamily="18" charset="0"/>
              </a:rPr>
              <a:t>, </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Lee Wright</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800-264-1225 </a:t>
            </a:r>
            <a:r>
              <a:rPr kumimoji="0" lang="en-US" altLang="en-US" sz="24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ext</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241, cell 334-549-1383, or direct line 334-613-2241, </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2"/>
              </a:rPr>
              <a:t>lwright@alsbom.org</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457200" indent="-457200" eaLnBrk="0" fontAlgn="base" hangingPunct="0">
              <a:spcBef>
                <a:spcPct val="0"/>
              </a:spcBef>
              <a:spcAft>
                <a:spcPct val="0"/>
              </a:spcAft>
              <a:buClrTx/>
              <a:buSzTx/>
              <a:buFont typeface="+mj-lt"/>
              <a:buAutoNum type="arabicPeriod"/>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Church Compensation Services</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 </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3"/>
              </a:rPr>
              <a:t>www.alsbom.org/ccs</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Salary Study, events, blogs</a:t>
            </a:r>
            <a:endParaRPr lang="en-US" altLang="en-US" sz="2400" dirty="0">
              <a:latin typeface="Arial" panose="020B0604020202020204" pitchFamily="34" charset="0"/>
              <a:ea typeface="Times New Roman" panose="02020603050405020304" pitchFamily="18" charset="0"/>
            </a:endParaRPr>
          </a:p>
          <a:p>
            <a:pPr marL="457200" indent="-457200" eaLnBrk="0" fontAlgn="base" hangingPunct="0">
              <a:spcBef>
                <a:spcPct val="0"/>
              </a:spcBef>
              <a:spcAft>
                <a:spcPct val="0"/>
              </a:spcAft>
              <a:buClrTx/>
              <a:buSzTx/>
              <a:buFont typeface="+mj-lt"/>
              <a:buAutoNum type="arabicPeriod"/>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Follow the State Board of Missions on Facebook</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or Twitter for news, events, etc.</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457200" indent="-457200" eaLnBrk="0" fontAlgn="base" hangingPunct="0">
              <a:spcBef>
                <a:spcPct val="0"/>
              </a:spcBef>
              <a:spcAft>
                <a:spcPct val="0"/>
              </a:spcAft>
              <a:buClrTx/>
              <a:buSzTx/>
              <a:buFont typeface="+mj-lt"/>
              <a:buAutoNum type="arabicPeriod"/>
            </a:pPr>
            <a:r>
              <a:rPr kumimoji="0" lang="en-US" altLang="en-US" sz="2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GuideStone</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4"/>
              </a:rPr>
              <a:t>www.guidestone.org</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457200" indent="-457200" eaLnBrk="0" fontAlgn="base" hangingPunct="0">
              <a:spcBef>
                <a:spcPct val="0"/>
              </a:spcBef>
              <a:spcAft>
                <a:spcPct val="0"/>
              </a:spcAft>
              <a:buClrTx/>
              <a:buSzTx/>
              <a:buFont typeface="+mj-lt"/>
              <a:buAutoNum type="arabicPeriod"/>
            </a:pPr>
            <a:r>
              <a:rPr kumimoji="0" lang="en-US" altLang="en-US" sz="24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GuideStone</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financial resources - </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5"/>
              </a:rPr>
              <a:t>www.guidestone.org/compensationplanning</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7828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1625"/>
            <a:ext cx="8001000" cy="1462088"/>
          </a:xfrm>
        </p:spPr>
        <p:txBody>
          <a:bodyPr/>
          <a:lstStyle/>
          <a:p>
            <a:r>
              <a:rPr lang="en-US" dirty="0"/>
              <a:t>Fair Labor Standards Summary</a:t>
            </a:r>
          </a:p>
        </p:txBody>
      </p:sp>
      <p:sp>
        <p:nvSpPr>
          <p:cNvPr id="13315" name="Rectangle 3"/>
          <p:cNvSpPr>
            <a:spLocks noGrp="1" noChangeArrowheads="1"/>
          </p:cNvSpPr>
          <p:nvPr>
            <p:ph type="body" idx="1"/>
          </p:nvPr>
        </p:nvSpPr>
        <p:spPr/>
        <p:txBody>
          <a:bodyPr/>
          <a:lstStyle/>
          <a:p>
            <a:pPr lvl="1">
              <a:buFontTx/>
              <a:buNone/>
            </a:pPr>
            <a:r>
              <a:rPr lang="en-US" dirty="0"/>
              <a:t>A church secretary may not be paid and volunteer as church clerk</a:t>
            </a:r>
          </a:p>
          <a:p>
            <a:pPr marL="850392" lvl="1" indent="-457200">
              <a:buFont typeface="+mj-lt"/>
              <a:buAutoNum type="arabicPeriod" startAt="5"/>
            </a:pPr>
            <a:r>
              <a:rPr lang="en-US" b="1" dirty="0"/>
              <a:t>Must maintain </a:t>
            </a:r>
            <a:r>
              <a:rPr lang="en-US" dirty="0"/>
              <a:t>adequate records for non-exempt (see page 11)</a:t>
            </a:r>
          </a:p>
          <a:p>
            <a:pPr marL="850392" lvl="1" indent="-457200">
              <a:buFont typeface="+mj-lt"/>
              <a:buAutoNum type="arabicPeriod" startAt="5"/>
            </a:pPr>
            <a:r>
              <a:rPr lang="en-US" dirty="0"/>
              <a:t>The Act requires covered employers to pay </a:t>
            </a:r>
            <a:r>
              <a:rPr lang="en-US" b="1" dirty="0"/>
              <a:t>males and females the same</a:t>
            </a:r>
            <a:r>
              <a:rPr lang="en-US" dirty="0"/>
              <a:t> compensation for the same work.</a:t>
            </a:r>
          </a:p>
          <a:p>
            <a:pPr marL="850392" lvl="1" indent="-457200">
              <a:buFont typeface="+mj-lt"/>
              <a:buAutoNum type="arabicPeriod" startAt="5"/>
            </a:pPr>
            <a:r>
              <a:rPr lang="en-US" dirty="0"/>
              <a:t>The burden of proof is one the employer</a:t>
            </a:r>
          </a:p>
        </p:txBody>
      </p:sp>
    </p:spTree>
    <p:extLst>
      <p:ext uri="{BB962C8B-B14F-4D97-AF65-F5344CB8AC3E}">
        <p14:creationId xmlns:p14="http://schemas.microsoft.com/office/powerpoint/2010/main" val="197678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a:bodyPr>
          <a:lstStyle/>
          <a:p>
            <a:pPr marL="624078" indent="-514350">
              <a:buFont typeface="+mj-lt"/>
              <a:buAutoNum type="arabicPeriod"/>
            </a:pPr>
            <a:r>
              <a:rPr lang="en-US" dirty="0"/>
              <a:t>Breaks</a:t>
            </a:r>
          </a:p>
          <a:p>
            <a:pPr marL="624078" indent="-514350">
              <a:buFont typeface="+mj-lt"/>
              <a:buAutoNum type="arabicPeriod"/>
            </a:pPr>
            <a:r>
              <a:rPr lang="en-US" dirty="0"/>
              <a:t>Meal periods</a:t>
            </a:r>
          </a:p>
          <a:p>
            <a:pPr marL="624078" indent="-514350">
              <a:buFont typeface="+mj-lt"/>
              <a:buAutoNum type="arabicPeriod"/>
            </a:pPr>
            <a:r>
              <a:rPr lang="en-US" dirty="0"/>
              <a:t>Vacation, holidays, severance</a:t>
            </a:r>
          </a:p>
          <a:p>
            <a:pPr marL="624078" indent="-514350">
              <a:buFont typeface="+mj-lt"/>
              <a:buAutoNum type="arabicPeriod"/>
            </a:pPr>
            <a:r>
              <a:rPr lang="en-US" dirty="0"/>
              <a:t>Sick days</a:t>
            </a:r>
          </a:p>
          <a:p>
            <a:pPr marL="624078" indent="-514350">
              <a:buFont typeface="+mj-lt"/>
              <a:buAutoNum type="arabicPeriod"/>
            </a:pPr>
            <a:r>
              <a:rPr lang="en-US" dirty="0"/>
              <a:t>Premium pay for working holidays</a:t>
            </a:r>
          </a:p>
          <a:p>
            <a:pPr marL="624078" indent="-514350">
              <a:buNone/>
            </a:pPr>
            <a:r>
              <a:rPr lang="en-US" dirty="0"/>
              <a:t>Note that meal periods are off the clock if the employee could leave; breaks, if provided, are on the clock</a:t>
            </a:r>
          </a:p>
          <a:p>
            <a:pPr marL="624078" indent="-514350">
              <a:buNone/>
            </a:pPr>
            <a:r>
              <a:rPr lang="en-US" dirty="0"/>
              <a:t>Note: breaks and meals are covered by the Alabama Child Labor Law for workers under 18.</a:t>
            </a:r>
          </a:p>
          <a:p>
            <a:pPr marL="624078" indent="-514350">
              <a:buNone/>
            </a:pPr>
            <a:r>
              <a:rPr lang="en-US" dirty="0"/>
              <a:t>See page 11</a:t>
            </a:r>
          </a:p>
        </p:txBody>
      </p:sp>
      <p:sp>
        <p:nvSpPr>
          <p:cNvPr id="3" name="Title 2"/>
          <p:cNvSpPr>
            <a:spLocks noGrp="1"/>
          </p:cNvSpPr>
          <p:nvPr>
            <p:ph type="title"/>
          </p:nvPr>
        </p:nvSpPr>
        <p:spPr/>
        <p:txBody>
          <a:bodyPr/>
          <a:lstStyle/>
          <a:p>
            <a:r>
              <a:rPr lang="en-US" dirty="0"/>
              <a:t>What is not covered by FLSA</a:t>
            </a:r>
          </a:p>
        </p:txBody>
      </p:sp>
    </p:spTree>
    <p:extLst>
      <p:ext uri="{BB962C8B-B14F-4D97-AF65-F5344CB8AC3E}">
        <p14:creationId xmlns:p14="http://schemas.microsoft.com/office/powerpoint/2010/main" val="140344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endParaRPr lang="en-US" dirty="0"/>
          </a:p>
          <a:p>
            <a:r>
              <a:rPr lang="en-US" dirty="0"/>
              <a:t>“Everything is taxable unless the Internal Revenue Code says that it isn’t.”</a:t>
            </a:r>
          </a:p>
          <a:p>
            <a:pPr lvl="1"/>
            <a:r>
              <a:rPr lang="en-US" dirty="0"/>
              <a:t>Frank Sommerville, CPA and attorney</a:t>
            </a:r>
          </a:p>
          <a:p>
            <a:endParaRPr lang="en-US" dirty="0"/>
          </a:p>
          <a:p>
            <a:r>
              <a:rPr lang="en-US" b="1" dirty="0"/>
              <a:t>See the chart in Financial Issues, page 22.</a:t>
            </a:r>
          </a:p>
          <a:p>
            <a:r>
              <a:rPr lang="en-US" sz="3000" b="1" dirty="0"/>
              <a:t>Most Common Mistakes:</a:t>
            </a:r>
          </a:p>
          <a:p>
            <a:pPr marL="850392" lvl="1" indent="-457200">
              <a:buFont typeface="+mj-lt"/>
              <a:buAutoNum type="arabicPeriod"/>
            </a:pPr>
            <a:r>
              <a:rPr lang="en-US" sz="2500" b="1" dirty="0"/>
              <a:t>Many are doing business expenses, medical, and benefits incorrectly.</a:t>
            </a:r>
          </a:p>
          <a:p>
            <a:pPr marL="850392" lvl="1" indent="-457200">
              <a:buFont typeface="+mj-lt"/>
              <a:buAutoNum type="arabicPeriod"/>
            </a:pPr>
            <a:r>
              <a:rPr lang="en-US" sz="2500" b="1" dirty="0"/>
              <a:t>The “package approach” results in more taxable income.</a:t>
            </a:r>
          </a:p>
          <a:p>
            <a:pPr marL="109728" indent="0">
              <a:buNone/>
            </a:pPr>
            <a:r>
              <a:rPr lang="en-US" dirty="0"/>
              <a:t> </a:t>
            </a:r>
          </a:p>
        </p:txBody>
      </p:sp>
      <p:sp>
        <p:nvSpPr>
          <p:cNvPr id="3" name="Title 2"/>
          <p:cNvSpPr>
            <a:spLocks noGrp="1"/>
          </p:cNvSpPr>
          <p:nvPr>
            <p:ph type="title"/>
          </p:nvPr>
        </p:nvSpPr>
        <p:spPr/>
        <p:txBody>
          <a:bodyPr/>
          <a:lstStyle/>
          <a:p>
            <a:r>
              <a:rPr lang="en-US" dirty="0"/>
              <a:t>Is it taxable?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925" y="1524000"/>
            <a:ext cx="8229600" cy="4648200"/>
          </a:xfrm>
        </p:spPr>
        <p:txBody>
          <a:bodyPr>
            <a:normAutofit fontScale="92500"/>
          </a:bodyPr>
          <a:lstStyle/>
          <a:p>
            <a:pPr marL="624078" indent="-514350">
              <a:buFont typeface="+mj-lt"/>
              <a:buAutoNum type="arabicPeriod" startAt="3"/>
            </a:pPr>
            <a:r>
              <a:rPr lang="en-US" dirty="0"/>
              <a:t>Failure to include Bonus and Love offerings.  Include on the W-2.  Do not do a separate 1099</a:t>
            </a:r>
          </a:p>
          <a:p>
            <a:pPr marL="624078" indent="-514350">
              <a:buFont typeface="+mj-lt"/>
              <a:buAutoNum type="arabicPeriod" startAt="3"/>
            </a:pPr>
            <a:r>
              <a:rPr lang="en-US" dirty="0"/>
              <a:t>Failure to include Gift cards from the church as taxable</a:t>
            </a:r>
          </a:p>
          <a:p>
            <a:pPr marL="624078" indent="-514350">
              <a:buFont typeface="+mj-lt"/>
              <a:buAutoNum type="arabicPeriod" startAt="3"/>
            </a:pPr>
            <a:r>
              <a:rPr lang="en-US" b="1" dirty="0"/>
              <a:t>Treating as tax free wrong type of health coverage</a:t>
            </a:r>
            <a:r>
              <a:rPr lang="en-US" dirty="0"/>
              <a:t>.</a:t>
            </a:r>
          </a:p>
          <a:p>
            <a:pPr marL="624078" indent="-514350">
              <a:buFont typeface="+mj-lt"/>
              <a:buAutoNum type="arabicPeriod" startAt="3"/>
            </a:pPr>
            <a:r>
              <a:rPr lang="en-US" dirty="0"/>
              <a:t>Many churches have health reimbursements especially for ministers.  According to our phone calls, 95% are incorrect.</a:t>
            </a:r>
          </a:p>
          <a:p>
            <a:pPr marL="624078" indent="-514350">
              <a:buFont typeface="+mj-lt"/>
              <a:buAutoNum type="arabicPeriod" startAt="3"/>
            </a:pPr>
            <a:r>
              <a:rPr lang="en-US" dirty="0"/>
              <a:t>Treating as tax free wrong type of life insurance</a:t>
            </a:r>
          </a:p>
        </p:txBody>
      </p:sp>
      <p:sp>
        <p:nvSpPr>
          <p:cNvPr id="3" name="Title 2"/>
          <p:cNvSpPr>
            <a:spLocks noGrp="1"/>
          </p:cNvSpPr>
          <p:nvPr>
            <p:ph type="title"/>
          </p:nvPr>
        </p:nvSpPr>
        <p:spPr/>
        <p:txBody>
          <a:bodyPr>
            <a:normAutofit fontScale="90000"/>
          </a:bodyPr>
          <a:lstStyle/>
          <a:p>
            <a:r>
              <a:rPr lang="en-US" dirty="0"/>
              <a:t>Most common mistakes-taxable</a:t>
            </a:r>
          </a:p>
        </p:txBody>
      </p:sp>
    </p:spTree>
    <p:extLst>
      <p:ext uri="{BB962C8B-B14F-4D97-AF65-F5344CB8AC3E}">
        <p14:creationId xmlns:p14="http://schemas.microsoft.com/office/powerpoint/2010/main" val="3465505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600" dirty="0"/>
              <a:t>Health insurance premiums paid by the employer or reimbursed to the employee for </a:t>
            </a:r>
            <a:r>
              <a:rPr lang="en-US" sz="2600" b="1" u="sng" dirty="0"/>
              <a:t>individual</a:t>
            </a:r>
            <a:r>
              <a:rPr lang="en-US" sz="2600" dirty="0"/>
              <a:t> plans is taxable with some exceptions:</a:t>
            </a:r>
          </a:p>
          <a:p>
            <a:r>
              <a:rPr lang="en-US" sz="2600" b="1" dirty="0"/>
              <a:t>Group plans remain a tax free benefit</a:t>
            </a:r>
          </a:p>
          <a:p>
            <a:r>
              <a:rPr lang="en-US" sz="2600" b="1" dirty="0"/>
              <a:t>GuideStone remains a tax free benefit</a:t>
            </a:r>
          </a:p>
          <a:p>
            <a:r>
              <a:rPr lang="en-US" sz="2600" b="1" dirty="0">
                <a:highlight>
                  <a:srgbClr val="FFFF00"/>
                </a:highlight>
              </a:rPr>
              <a:t>There is an exception for groups fewer than 2 employees</a:t>
            </a:r>
          </a:p>
          <a:p>
            <a:r>
              <a:rPr lang="en-US" sz="2600" b="1" dirty="0"/>
              <a:t>2 New HRA Provisions</a:t>
            </a:r>
          </a:p>
          <a:p>
            <a:r>
              <a:rPr lang="en-US" sz="2600" dirty="0"/>
              <a:t>See Financial Issues Book, page 21, 69-70</a:t>
            </a:r>
          </a:p>
        </p:txBody>
      </p:sp>
      <p:sp>
        <p:nvSpPr>
          <p:cNvPr id="3" name="Title 2"/>
          <p:cNvSpPr>
            <a:spLocks noGrp="1"/>
          </p:cNvSpPr>
          <p:nvPr>
            <p:ph type="title"/>
          </p:nvPr>
        </p:nvSpPr>
        <p:spPr/>
        <p:txBody>
          <a:bodyPr>
            <a:normAutofit fontScale="90000"/>
          </a:bodyPr>
          <a:lstStyle/>
          <a:p>
            <a:r>
              <a:rPr lang="en-US" dirty="0"/>
              <a:t>Payment of Individual Insurance</a:t>
            </a:r>
          </a:p>
        </p:txBody>
      </p:sp>
    </p:spTree>
    <p:extLst>
      <p:ext uri="{BB962C8B-B14F-4D97-AF65-F5344CB8AC3E}">
        <p14:creationId xmlns:p14="http://schemas.microsoft.com/office/powerpoint/2010/main" val="3053472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20000"/>
          </a:bodyPr>
          <a:lstStyle/>
          <a:p>
            <a:pPr marL="109728" indent="0">
              <a:buNone/>
            </a:pPr>
            <a:r>
              <a:rPr lang="en-US" dirty="0"/>
              <a:t>The Qualified Small Employer HRA is not a group health plan. A QSE HRA is an arrangement offered by an eligible employer that meets the following criteria:</a:t>
            </a:r>
          </a:p>
          <a:p>
            <a:pPr marL="624078" indent="-514350">
              <a:buFont typeface="+mj-lt"/>
              <a:buAutoNum type="arabicPeriod"/>
            </a:pPr>
            <a:r>
              <a:rPr lang="en-US" dirty="0"/>
              <a:t>The arrangement is funded solely by an eligible employer, and </a:t>
            </a:r>
            <a:r>
              <a:rPr lang="en-US" dirty="0">
                <a:highlight>
                  <a:srgbClr val="FFFF00"/>
                </a:highlight>
              </a:rPr>
              <a:t>no salary reduction </a:t>
            </a:r>
            <a:r>
              <a:rPr lang="en-US" dirty="0"/>
              <a:t>contributions may be made under the arrangement.</a:t>
            </a:r>
          </a:p>
          <a:p>
            <a:pPr marL="624078" indent="-514350">
              <a:buFont typeface="+mj-lt"/>
              <a:buAutoNum type="arabicPeriod"/>
            </a:pPr>
            <a:r>
              <a:rPr lang="en-US" dirty="0"/>
              <a:t>The arrangement provides, after the employee provides proof of coverage for the payment to, or reimbursement of, an eligible employee for medical care expenses incurred by the employee or the employee’s family members</a:t>
            </a:r>
          </a:p>
          <a:p>
            <a:pPr marL="624078" indent="-514350">
              <a:buFont typeface="+mj-lt"/>
              <a:buAutoNum type="arabicPeriod"/>
            </a:pPr>
            <a:r>
              <a:rPr lang="en-US" dirty="0"/>
              <a:t>The amount of annual payments and reimbursements do not exceed $5,300 ($10,700 for family)</a:t>
            </a:r>
          </a:p>
        </p:txBody>
      </p:sp>
      <p:sp>
        <p:nvSpPr>
          <p:cNvPr id="3" name="Title 2"/>
          <p:cNvSpPr>
            <a:spLocks noGrp="1"/>
          </p:cNvSpPr>
          <p:nvPr>
            <p:ph type="title"/>
          </p:nvPr>
        </p:nvSpPr>
        <p:spPr/>
        <p:txBody>
          <a:bodyPr/>
          <a:lstStyle/>
          <a:p>
            <a:r>
              <a:rPr lang="en-US" dirty="0"/>
              <a:t>QSE HRA</a:t>
            </a:r>
          </a:p>
        </p:txBody>
      </p:sp>
    </p:spTree>
    <p:extLst>
      <p:ext uri="{BB962C8B-B14F-4D97-AF65-F5344CB8AC3E}">
        <p14:creationId xmlns:p14="http://schemas.microsoft.com/office/powerpoint/2010/main" val="367647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109728" indent="0">
              <a:buNone/>
            </a:pPr>
            <a:r>
              <a:rPr lang="en-US" dirty="0"/>
              <a:t>A QSE HRA meets the following criteria:</a:t>
            </a:r>
          </a:p>
          <a:p>
            <a:pPr marL="624078" indent="-514350">
              <a:buFont typeface="+mj-lt"/>
              <a:buAutoNum type="arabicPeriod" startAt="4"/>
            </a:pPr>
            <a:r>
              <a:rPr lang="en-US" dirty="0"/>
              <a:t>The arrangement is provided on the </a:t>
            </a:r>
            <a:r>
              <a:rPr lang="en-US" dirty="0">
                <a:highlight>
                  <a:srgbClr val="FFFF00"/>
                </a:highlight>
              </a:rPr>
              <a:t>same terms to all eligible employees</a:t>
            </a:r>
            <a:r>
              <a:rPr lang="en-US" dirty="0"/>
              <a:t> of the eligible employer.</a:t>
            </a:r>
          </a:p>
          <a:p>
            <a:pPr marL="624078" indent="-514350">
              <a:buFont typeface="+mj-lt"/>
              <a:buAutoNum type="arabicPeriod" startAt="4"/>
            </a:pPr>
            <a:r>
              <a:rPr lang="en-US" dirty="0"/>
              <a:t>To be an eligible employer that may offer a QSE HRA, the employer may not be an applicable large employer (ALE) and may not offer a group health plan to any of its employees.</a:t>
            </a:r>
          </a:p>
          <a:p>
            <a:pPr marL="624078" indent="-514350">
              <a:buFont typeface="+mj-lt"/>
              <a:buAutoNum type="arabicPeriod" startAt="4"/>
            </a:pPr>
            <a:r>
              <a:rPr lang="en-US" dirty="0"/>
              <a:t>Written plan and 90-day notice required.</a:t>
            </a:r>
          </a:p>
          <a:p>
            <a:endParaRPr lang="en-US" dirty="0"/>
          </a:p>
        </p:txBody>
      </p:sp>
      <p:sp>
        <p:nvSpPr>
          <p:cNvPr id="3" name="Title 2"/>
          <p:cNvSpPr>
            <a:spLocks noGrp="1"/>
          </p:cNvSpPr>
          <p:nvPr>
            <p:ph type="title"/>
          </p:nvPr>
        </p:nvSpPr>
        <p:spPr/>
        <p:txBody>
          <a:bodyPr/>
          <a:lstStyle/>
          <a:p>
            <a:r>
              <a:rPr lang="en-US" dirty="0"/>
              <a:t>Qualified Small Employer HRA</a:t>
            </a:r>
          </a:p>
        </p:txBody>
      </p:sp>
    </p:spTree>
    <p:extLst>
      <p:ext uri="{BB962C8B-B14F-4D97-AF65-F5344CB8AC3E}">
        <p14:creationId xmlns:p14="http://schemas.microsoft.com/office/powerpoint/2010/main" val="2937413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109728" indent="0">
              <a:buNone/>
            </a:pPr>
            <a:r>
              <a:rPr lang="en-US" dirty="0"/>
              <a:t>An Individual Coverage HRA has more flexibility than a QSEHRA.</a:t>
            </a:r>
          </a:p>
          <a:p>
            <a:r>
              <a:rPr lang="en-US" dirty="0"/>
              <a:t>It may cover individual insurance premiums and out of pocket costs. QSEHRA is only for insurance premium.</a:t>
            </a:r>
          </a:p>
          <a:p>
            <a:r>
              <a:rPr lang="en-US" dirty="0"/>
              <a:t>It may cover different classes of people – salaried, hourly, full time, part time</a:t>
            </a:r>
          </a:p>
          <a:p>
            <a:r>
              <a:rPr lang="en-US" dirty="0"/>
              <a:t>Generally tax free except to pay for a Christian sharing ministry plan.</a:t>
            </a:r>
          </a:p>
          <a:p>
            <a:pPr marL="109728" indent="0">
              <a:buNone/>
            </a:pPr>
            <a:endParaRPr lang="en-US" dirty="0"/>
          </a:p>
        </p:txBody>
      </p:sp>
      <p:sp>
        <p:nvSpPr>
          <p:cNvPr id="3" name="Title 2"/>
          <p:cNvSpPr>
            <a:spLocks noGrp="1"/>
          </p:cNvSpPr>
          <p:nvPr>
            <p:ph type="title"/>
          </p:nvPr>
        </p:nvSpPr>
        <p:spPr>
          <a:xfrm>
            <a:off x="457200" y="274638"/>
            <a:ext cx="8458200" cy="1143000"/>
          </a:xfrm>
        </p:spPr>
        <p:txBody>
          <a:bodyPr>
            <a:normAutofit/>
          </a:bodyPr>
          <a:lstStyle/>
          <a:p>
            <a:r>
              <a:rPr lang="en-US" dirty="0"/>
              <a:t>Another new HRA - ICHRA</a:t>
            </a:r>
          </a:p>
        </p:txBody>
      </p:sp>
    </p:spTree>
    <p:extLst>
      <p:ext uri="{BB962C8B-B14F-4D97-AF65-F5344CB8AC3E}">
        <p14:creationId xmlns:p14="http://schemas.microsoft.com/office/powerpoint/2010/main" val="238606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Mary Smith serves as the part time ministry assistant for the church.  Her salary is $12,000. </a:t>
            </a:r>
          </a:p>
          <a:p>
            <a:r>
              <a:rPr lang="en-US" dirty="0"/>
              <a:t>In addition, the church contributes $1000 to her church retirement plan</a:t>
            </a:r>
          </a:p>
          <a:p>
            <a:r>
              <a:rPr lang="en-US" dirty="0"/>
              <a:t>Also, through a Salary Reduction Agreement, she contributes $1000 to her church retirement plan</a:t>
            </a:r>
          </a:p>
          <a:p>
            <a:r>
              <a:rPr lang="en-US" dirty="0"/>
              <a:t>The church provides $25K in Group Term Life Insurance (less than $50K, not taxable)</a:t>
            </a:r>
          </a:p>
        </p:txBody>
      </p:sp>
      <p:sp>
        <p:nvSpPr>
          <p:cNvPr id="3" name="Title 2"/>
          <p:cNvSpPr>
            <a:spLocks noGrp="1"/>
          </p:cNvSpPr>
          <p:nvPr>
            <p:ph type="title"/>
          </p:nvPr>
        </p:nvSpPr>
        <p:spPr/>
        <p:txBody>
          <a:bodyPr/>
          <a:lstStyle/>
          <a:p>
            <a:r>
              <a:rPr lang="en-US" dirty="0"/>
              <a:t>Ministry Assistant Mary Smith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Mary Smith W-2, see page 21</a:t>
            </a:r>
          </a:p>
        </p:txBody>
      </p:sp>
      <p:pic>
        <p:nvPicPr>
          <p:cNvPr id="4" name="Picture 3" descr="Form W-2.jpg"/>
          <p:cNvPicPr>
            <a:picLocks noChangeAspect="1"/>
          </p:cNvPicPr>
          <p:nvPr/>
        </p:nvPicPr>
        <p:blipFill>
          <a:blip r:embed="rId2" cstate="print"/>
          <a:stretch>
            <a:fillRect/>
          </a:stretch>
        </p:blipFill>
        <p:spPr>
          <a:xfrm>
            <a:off x="0" y="1143001"/>
            <a:ext cx="9273766" cy="5769302"/>
          </a:xfrm>
          <a:prstGeom prst="rect">
            <a:avLst/>
          </a:prstGeom>
        </p:spPr>
      </p:pic>
      <p:sp>
        <p:nvSpPr>
          <p:cNvPr id="5" name="Rectangle 4"/>
          <p:cNvSpPr/>
          <p:nvPr/>
        </p:nvSpPr>
        <p:spPr>
          <a:xfrm>
            <a:off x="304800" y="3886200"/>
            <a:ext cx="3080907" cy="923330"/>
          </a:xfrm>
          <a:prstGeom prst="rect">
            <a:avLst/>
          </a:prstGeom>
        </p:spPr>
        <p:txBody>
          <a:bodyPr wrap="square">
            <a:spAutoFit/>
          </a:bodyPr>
          <a:lstStyle/>
          <a:p>
            <a:r>
              <a:rPr lang="en-US" dirty="0">
                <a:latin typeface="Arial" pitchFamily="34" charset="0"/>
                <a:cs typeface="Arial" pitchFamily="34" charset="0"/>
              </a:rPr>
              <a:t>Mary Smith</a:t>
            </a:r>
          </a:p>
          <a:p>
            <a:r>
              <a:rPr lang="en-US" dirty="0">
                <a:latin typeface="Arial" pitchFamily="34" charset="0"/>
                <a:cs typeface="Arial" pitchFamily="34" charset="0"/>
              </a:rPr>
              <a:t>334 Main Street</a:t>
            </a:r>
          </a:p>
          <a:p>
            <a:r>
              <a:rPr lang="en-US" dirty="0" err="1">
                <a:latin typeface="Arial" pitchFamily="34" charset="0"/>
                <a:cs typeface="Arial" pitchFamily="34" charset="0"/>
              </a:rPr>
              <a:t>Anytown</a:t>
            </a:r>
            <a:r>
              <a:rPr lang="en-US" dirty="0">
                <a:latin typeface="Arial" pitchFamily="34" charset="0"/>
                <a:cs typeface="Arial" pitchFamily="34" charset="0"/>
              </a:rPr>
              <a:t>, AL</a:t>
            </a:r>
          </a:p>
        </p:txBody>
      </p:sp>
      <p:sp>
        <p:nvSpPr>
          <p:cNvPr id="6" name="Rectangle 5"/>
          <p:cNvSpPr/>
          <p:nvPr/>
        </p:nvSpPr>
        <p:spPr>
          <a:xfrm>
            <a:off x="5486400" y="1676400"/>
            <a:ext cx="1328308" cy="369332"/>
          </a:xfrm>
          <a:prstGeom prst="rect">
            <a:avLst/>
          </a:prstGeom>
        </p:spPr>
        <p:txBody>
          <a:bodyPr wrap="square">
            <a:spAutoFit/>
          </a:bodyPr>
          <a:lstStyle/>
          <a:p>
            <a:r>
              <a:rPr lang="en-US" dirty="0">
                <a:latin typeface="Arial" pitchFamily="34" charset="0"/>
                <a:cs typeface="Arial" pitchFamily="34" charset="0"/>
              </a:rPr>
              <a:t>$11000.00</a:t>
            </a:r>
          </a:p>
        </p:txBody>
      </p:sp>
      <p:sp>
        <p:nvSpPr>
          <p:cNvPr id="7" name="Rectangle 6"/>
          <p:cNvSpPr/>
          <p:nvPr/>
        </p:nvSpPr>
        <p:spPr>
          <a:xfrm>
            <a:off x="5486400" y="2057400"/>
            <a:ext cx="1328308" cy="369332"/>
          </a:xfrm>
          <a:prstGeom prst="rect">
            <a:avLst/>
          </a:prstGeom>
        </p:spPr>
        <p:txBody>
          <a:bodyPr wrap="square">
            <a:spAutoFit/>
          </a:bodyPr>
          <a:lstStyle/>
          <a:p>
            <a:r>
              <a:rPr lang="en-US" dirty="0">
                <a:latin typeface="Arial" pitchFamily="34" charset="0"/>
                <a:cs typeface="Arial" pitchFamily="34" charset="0"/>
              </a:rPr>
              <a:t>$12000.00</a:t>
            </a:r>
          </a:p>
        </p:txBody>
      </p:sp>
      <p:sp>
        <p:nvSpPr>
          <p:cNvPr id="8" name="Rectangle 7"/>
          <p:cNvSpPr/>
          <p:nvPr/>
        </p:nvSpPr>
        <p:spPr>
          <a:xfrm>
            <a:off x="5486400" y="2514600"/>
            <a:ext cx="1328308" cy="369332"/>
          </a:xfrm>
          <a:prstGeom prst="rect">
            <a:avLst/>
          </a:prstGeom>
        </p:spPr>
        <p:txBody>
          <a:bodyPr wrap="square">
            <a:spAutoFit/>
          </a:bodyPr>
          <a:lstStyle/>
          <a:p>
            <a:r>
              <a:rPr lang="en-US" dirty="0">
                <a:latin typeface="Arial" pitchFamily="34" charset="0"/>
                <a:cs typeface="Arial" pitchFamily="34" charset="0"/>
              </a:rPr>
              <a:t>$12000.00</a:t>
            </a:r>
          </a:p>
        </p:txBody>
      </p:sp>
      <p:sp>
        <p:nvSpPr>
          <p:cNvPr id="9" name="Rectangle 8"/>
          <p:cNvSpPr/>
          <p:nvPr/>
        </p:nvSpPr>
        <p:spPr>
          <a:xfrm>
            <a:off x="7467600" y="1676400"/>
            <a:ext cx="1328308" cy="369332"/>
          </a:xfrm>
          <a:prstGeom prst="rect">
            <a:avLst/>
          </a:prstGeom>
        </p:spPr>
        <p:txBody>
          <a:bodyPr wrap="square">
            <a:spAutoFit/>
          </a:bodyPr>
          <a:lstStyle/>
          <a:p>
            <a:r>
              <a:rPr lang="en-US" dirty="0">
                <a:latin typeface="Arial" pitchFamily="34" charset="0"/>
                <a:cs typeface="Arial" pitchFamily="34" charset="0"/>
              </a:rPr>
              <a:t>$600.00</a:t>
            </a:r>
          </a:p>
        </p:txBody>
      </p:sp>
      <p:sp>
        <p:nvSpPr>
          <p:cNvPr id="10" name="Rectangle 9"/>
          <p:cNvSpPr/>
          <p:nvPr/>
        </p:nvSpPr>
        <p:spPr>
          <a:xfrm>
            <a:off x="7467600" y="2133600"/>
            <a:ext cx="1328308" cy="369332"/>
          </a:xfrm>
          <a:prstGeom prst="rect">
            <a:avLst/>
          </a:prstGeom>
        </p:spPr>
        <p:txBody>
          <a:bodyPr wrap="square">
            <a:spAutoFit/>
          </a:bodyPr>
          <a:lstStyle/>
          <a:p>
            <a:r>
              <a:rPr lang="en-US" dirty="0">
                <a:latin typeface="Arial" pitchFamily="34" charset="0"/>
                <a:cs typeface="Arial" pitchFamily="34" charset="0"/>
              </a:rPr>
              <a:t>$744.00</a:t>
            </a:r>
          </a:p>
        </p:txBody>
      </p:sp>
      <p:sp>
        <p:nvSpPr>
          <p:cNvPr id="11" name="Rectangle 10"/>
          <p:cNvSpPr/>
          <p:nvPr/>
        </p:nvSpPr>
        <p:spPr>
          <a:xfrm>
            <a:off x="7620000" y="2514600"/>
            <a:ext cx="1328308" cy="369332"/>
          </a:xfrm>
          <a:prstGeom prst="rect">
            <a:avLst/>
          </a:prstGeom>
        </p:spPr>
        <p:txBody>
          <a:bodyPr wrap="square">
            <a:spAutoFit/>
          </a:bodyPr>
          <a:lstStyle/>
          <a:p>
            <a:r>
              <a:rPr lang="en-US" dirty="0">
                <a:latin typeface="Arial" pitchFamily="34" charset="0"/>
                <a:cs typeface="Arial" pitchFamily="34" charset="0"/>
              </a:rPr>
              <a:t>$174.00</a:t>
            </a:r>
          </a:p>
        </p:txBody>
      </p:sp>
      <p:sp>
        <p:nvSpPr>
          <p:cNvPr id="12" name="Rectangle 11"/>
          <p:cNvSpPr/>
          <p:nvPr/>
        </p:nvSpPr>
        <p:spPr>
          <a:xfrm>
            <a:off x="7239000" y="3733800"/>
            <a:ext cx="1905000" cy="369332"/>
          </a:xfrm>
          <a:prstGeom prst="rect">
            <a:avLst/>
          </a:prstGeom>
        </p:spPr>
        <p:txBody>
          <a:bodyPr wrap="square">
            <a:spAutoFit/>
          </a:bodyPr>
          <a:lstStyle/>
          <a:p>
            <a:r>
              <a:rPr lang="en-US" dirty="0">
                <a:latin typeface="Arial" pitchFamily="34" charset="0"/>
                <a:cs typeface="Arial" pitchFamily="34" charset="0"/>
              </a:rPr>
              <a:t>     </a:t>
            </a:r>
          </a:p>
        </p:txBody>
      </p:sp>
      <p:sp>
        <p:nvSpPr>
          <p:cNvPr id="13" name="Rectangle 12"/>
          <p:cNvSpPr/>
          <p:nvPr/>
        </p:nvSpPr>
        <p:spPr>
          <a:xfrm>
            <a:off x="2819400" y="5486400"/>
            <a:ext cx="1328308" cy="369332"/>
          </a:xfrm>
          <a:prstGeom prst="rect">
            <a:avLst/>
          </a:prstGeom>
        </p:spPr>
        <p:txBody>
          <a:bodyPr wrap="square">
            <a:spAutoFit/>
          </a:bodyPr>
          <a:lstStyle/>
          <a:p>
            <a:r>
              <a:rPr lang="en-US" dirty="0">
                <a:latin typeface="Arial" pitchFamily="34" charset="0"/>
                <a:cs typeface="Arial" pitchFamily="34" charset="0"/>
              </a:rPr>
              <a:t>$11000.00</a:t>
            </a:r>
          </a:p>
        </p:txBody>
      </p:sp>
      <p:sp>
        <p:nvSpPr>
          <p:cNvPr id="14" name="Rectangle 13"/>
          <p:cNvSpPr/>
          <p:nvPr/>
        </p:nvSpPr>
        <p:spPr>
          <a:xfrm>
            <a:off x="4267200" y="5486400"/>
            <a:ext cx="1328308" cy="369332"/>
          </a:xfrm>
          <a:prstGeom prst="rect">
            <a:avLst/>
          </a:prstGeom>
        </p:spPr>
        <p:txBody>
          <a:bodyPr wrap="square">
            <a:spAutoFit/>
          </a:bodyPr>
          <a:lstStyle/>
          <a:p>
            <a:r>
              <a:rPr lang="en-US" dirty="0">
                <a:latin typeface="Arial" pitchFamily="34" charset="0"/>
                <a:cs typeface="Arial" pitchFamily="34" charset="0"/>
              </a:rPr>
              <a:t>$0.00</a:t>
            </a:r>
          </a:p>
        </p:txBody>
      </p:sp>
      <p:sp>
        <p:nvSpPr>
          <p:cNvPr id="15" name="Rectangle 14"/>
          <p:cNvSpPr/>
          <p:nvPr/>
        </p:nvSpPr>
        <p:spPr>
          <a:xfrm>
            <a:off x="381000" y="2209800"/>
            <a:ext cx="3080907" cy="923330"/>
          </a:xfrm>
          <a:prstGeom prst="rect">
            <a:avLst/>
          </a:prstGeom>
        </p:spPr>
        <p:txBody>
          <a:bodyPr wrap="square">
            <a:spAutoFit/>
          </a:bodyPr>
          <a:lstStyle/>
          <a:p>
            <a:r>
              <a:rPr lang="en-US" dirty="0">
                <a:latin typeface="Arial" pitchFamily="34" charset="0"/>
                <a:cs typeface="Arial" pitchFamily="34" charset="0"/>
              </a:rPr>
              <a:t>First Baptist Church</a:t>
            </a:r>
          </a:p>
          <a:p>
            <a:r>
              <a:rPr lang="en-US" dirty="0">
                <a:latin typeface="Arial" pitchFamily="34" charset="0"/>
                <a:cs typeface="Arial" pitchFamily="34" charset="0"/>
              </a:rPr>
              <a:t>101 Main Street</a:t>
            </a:r>
          </a:p>
          <a:p>
            <a:r>
              <a:rPr lang="en-US" dirty="0" err="1">
                <a:latin typeface="Arial" pitchFamily="34" charset="0"/>
                <a:cs typeface="Arial" pitchFamily="34" charset="0"/>
              </a:rPr>
              <a:t>Anytown</a:t>
            </a:r>
            <a:r>
              <a:rPr lang="en-US" dirty="0">
                <a:latin typeface="Arial" pitchFamily="34" charset="0"/>
                <a:cs typeface="Arial" pitchFamily="34" charset="0"/>
              </a:rPr>
              <a:t>, AL</a:t>
            </a:r>
          </a:p>
        </p:txBody>
      </p:sp>
      <p:sp>
        <p:nvSpPr>
          <p:cNvPr id="17" name="Rectangle 16"/>
          <p:cNvSpPr/>
          <p:nvPr/>
        </p:nvSpPr>
        <p:spPr>
          <a:xfrm>
            <a:off x="4267200" y="6248400"/>
            <a:ext cx="12954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315200" y="3733800"/>
            <a:ext cx="1752600" cy="369332"/>
          </a:xfrm>
          <a:prstGeom prst="rect">
            <a:avLst/>
          </a:prstGeom>
          <a:noFill/>
        </p:spPr>
        <p:txBody>
          <a:bodyPr wrap="square" rtlCol="0">
            <a:spAutoFit/>
          </a:bodyPr>
          <a:lstStyle/>
          <a:p>
            <a:r>
              <a:rPr lang="en-US" dirty="0"/>
              <a:t>E     1000.00</a:t>
            </a:r>
          </a:p>
        </p:txBody>
      </p:sp>
      <p:sp>
        <p:nvSpPr>
          <p:cNvPr id="16" name="TextBox 15"/>
          <p:cNvSpPr txBox="1"/>
          <p:nvPr/>
        </p:nvSpPr>
        <p:spPr>
          <a:xfrm>
            <a:off x="5867400" y="4191000"/>
            <a:ext cx="228600" cy="369332"/>
          </a:xfrm>
          <a:prstGeom prst="rect">
            <a:avLst/>
          </a:prstGeom>
          <a:noFill/>
        </p:spPr>
        <p:txBody>
          <a:bodyPr wrap="square" rtlCol="0">
            <a:spAutoFit/>
          </a:bodyPr>
          <a:lstStyle/>
          <a:p>
            <a:pPr marL="285750" indent="-285750">
              <a:buFont typeface="Wingdings" panose="05000000000000000000" pitchFamily="2" charset="2"/>
              <a:buChar char="ü"/>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C</a:t>
            </a:r>
            <a:r>
              <a:rPr lang="en-US" dirty="0"/>
              <a:t>an all my income be in housing?  Yes, if that is appropriate for your situation.</a:t>
            </a:r>
          </a:p>
          <a:p>
            <a:r>
              <a:rPr lang="en-US" dirty="0"/>
              <a:t>Is there a limit to housing?  No percentage, can be up to 100% if appropriate</a:t>
            </a:r>
          </a:p>
          <a:p>
            <a:r>
              <a:rPr lang="en-US" dirty="0"/>
              <a:t>Should I have 100% in housing?  No, have some as taxable so that you may participate in the Church Retirement Plan</a:t>
            </a:r>
          </a:p>
          <a:p>
            <a:r>
              <a:rPr lang="en-US" dirty="0"/>
              <a:t>If 100% is housing, do I need a W-2.  No. A memo on church letterhead</a:t>
            </a:r>
          </a:p>
          <a:p>
            <a:r>
              <a:rPr lang="en-US" dirty="0"/>
              <a:t>If I have some taxable income, do I receive a W-2 or a 1099?  </a:t>
            </a:r>
            <a:r>
              <a:rPr lang="en-US" b="1" u="sng" dirty="0"/>
              <a:t>W-2</a:t>
            </a:r>
            <a:r>
              <a:rPr lang="en-US" b="1" dirty="0"/>
              <a:t>. Pages 105-106</a:t>
            </a:r>
          </a:p>
        </p:txBody>
      </p:sp>
      <p:sp>
        <p:nvSpPr>
          <p:cNvPr id="3" name="Title 2"/>
          <p:cNvSpPr>
            <a:spLocks noGrp="1"/>
          </p:cNvSpPr>
          <p:nvPr>
            <p:ph type="title"/>
          </p:nvPr>
        </p:nvSpPr>
        <p:spPr/>
        <p:txBody>
          <a:bodyPr/>
          <a:lstStyle/>
          <a:p>
            <a:r>
              <a:rPr lang="en-US" dirty="0"/>
              <a:t>Reporting for the </a:t>
            </a:r>
            <a:r>
              <a:rPr lang="en-US" dirty="0" err="1"/>
              <a:t>Bivo</a:t>
            </a:r>
            <a:r>
              <a:rPr lang="en-US" dirty="0"/>
              <a:t> Pastor</a:t>
            </a:r>
          </a:p>
        </p:txBody>
      </p:sp>
    </p:spTree>
    <p:extLst>
      <p:ext uri="{BB962C8B-B14F-4D97-AF65-F5344CB8AC3E}">
        <p14:creationId xmlns:p14="http://schemas.microsoft.com/office/powerpoint/2010/main" val="80338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a:t>Failure to include bonus or love offering in box 1,3,5 and 16.</a:t>
            </a:r>
          </a:p>
          <a:p>
            <a:pPr marL="624078" indent="-514350">
              <a:buFont typeface="+mj-lt"/>
              <a:buAutoNum type="arabicPeriod"/>
            </a:pPr>
            <a:r>
              <a:rPr lang="en-US" dirty="0"/>
              <a:t>Do not put bonus or love offering in box 14</a:t>
            </a:r>
          </a:p>
          <a:p>
            <a:pPr marL="624078" indent="-514350">
              <a:buFont typeface="+mj-lt"/>
              <a:buAutoNum type="arabicPeriod"/>
            </a:pPr>
            <a:r>
              <a:rPr lang="en-US" dirty="0"/>
              <a:t>Do not put bonus or love offering on a 1099 for an employee</a:t>
            </a:r>
          </a:p>
          <a:p>
            <a:pPr marL="624078" indent="-514350">
              <a:buFont typeface="+mj-lt"/>
              <a:buAutoNum type="arabicPeriod"/>
            </a:pPr>
            <a:r>
              <a:rPr lang="en-US" dirty="0"/>
              <a:t>Failure to properly handle retirement contributions: ER contributions not on W-2; EE contributions – 3, 5 and 12 </a:t>
            </a:r>
          </a:p>
        </p:txBody>
      </p:sp>
      <p:sp>
        <p:nvSpPr>
          <p:cNvPr id="3" name="Title 2"/>
          <p:cNvSpPr>
            <a:spLocks noGrp="1"/>
          </p:cNvSpPr>
          <p:nvPr>
            <p:ph type="title"/>
          </p:nvPr>
        </p:nvSpPr>
        <p:spPr/>
        <p:txBody>
          <a:bodyPr/>
          <a:lstStyle/>
          <a:p>
            <a:r>
              <a:rPr lang="en-US" dirty="0"/>
              <a:t>W-2 most common mistakes</a:t>
            </a:r>
          </a:p>
        </p:txBody>
      </p:sp>
    </p:spTree>
    <p:extLst>
      <p:ext uri="{BB962C8B-B14F-4D97-AF65-F5344CB8AC3E}">
        <p14:creationId xmlns:p14="http://schemas.microsoft.com/office/powerpoint/2010/main" val="1828215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Pastor Jones is the minister of First Baptist Church, </a:t>
            </a:r>
            <a:r>
              <a:rPr lang="en-US" dirty="0" err="1"/>
              <a:t>Anytown</a:t>
            </a:r>
            <a:r>
              <a:rPr lang="en-US" dirty="0"/>
              <a:t>, Alabama.  He has a salary of $25,000 of which he has requested $15,000 in housing allowance and has signed a $2,000 salary reduction agreement for GuideStone church retirement plan contributions.</a:t>
            </a:r>
          </a:p>
          <a:p>
            <a:r>
              <a:rPr lang="en-US" dirty="0"/>
              <a:t>The church provides health insurance as a benefit for Rev. Jones and $1000 contribution to Church Retirement Plan</a:t>
            </a:r>
          </a:p>
        </p:txBody>
      </p:sp>
      <p:sp>
        <p:nvSpPr>
          <p:cNvPr id="3" name="Title 2"/>
          <p:cNvSpPr>
            <a:spLocks noGrp="1"/>
          </p:cNvSpPr>
          <p:nvPr>
            <p:ph type="title"/>
          </p:nvPr>
        </p:nvSpPr>
        <p:spPr/>
        <p:txBody>
          <a:bodyPr/>
          <a:lstStyle/>
          <a:p>
            <a:r>
              <a:rPr lang="en-US" dirty="0"/>
              <a:t>Pastor Jones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church provides $50,000 in term life insurance through GuideStone</a:t>
            </a:r>
          </a:p>
          <a:p>
            <a:r>
              <a:rPr lang="en-US" dirty="0"/>
              <a:t>Looking at the table in IRS Publication 15-B, page 11, the taxable amount will be $0</a:t>
            </a:r>
          </a:p>
          <a:p>
            <a:r>
              <a:rPr lang="en-US" dirty="0"/>
              <a:t>Note:  The IRS only allows Group Term Life and has a 10 Employee Rule.  There are exceptions to the 10 Employee Rule.  GuideStone Term Life is group term even if fewer employees than 10.  See IRS Pub 15-B</a:t>
            </a:r>
          </a:p>
        </p:txBody>
      </p:sp>
      <p:sp>
        <p:nvSpPr>
          <p:cNvPr id="3" name="Title 2"/>
          <p:cNvSpPr>
            <a:spLocks noGrp="1"/>
          </p:cNvSpPr>
          <p:nvPr>
            <p:ph type="title"/>
          </p:nvPr>
        </p:nvSpPr>
        <p:spPr/>
        <p:txBody>
          <a:bodyPr>
            <a:normAutofit fontScale="90000"/>
          </a:bodyPr>
          <a:lstStyle/>
          <a:p>
            <a:r>
              <a:rPr lang="en-US" dirty="0"/>
              <a:t>Pastor Jones group term insurance</a:t>
            </a:r>
          </a:p>
        </p:txBody>
      </p:sp>
    </p:spTree>
    <p:extLst>
      <p:ext uri="{BB962C8B-B14F-4D97-AF65-F5344CB8AC3E}">
        <p14:creationId xmlns:p14="http://schemas.microsoft.com/office/powerpoint/2010/main" val="3202853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Pastor Jones W-2, see page 24</a:t>
            </a:r>
          </a:p>
        </p:txBody>
      </p:sp>
      <p:pic>
        <p:nvPicPr>
          <p:cNvPr id="4" name="Picture 3" descr="Form W-2.jpg"/>
          <p:cNvPicPr>
            <a:picLocks noChangeAspect="1"/>
          </p:cNvPicPr>
          <p:nvPr/>
        </p:nvPicPr>
        <p:blipFill>
          <a:blip r:embed="rId2" cstate="print"/>
          <a:stretch>
            <a:fillRect/>
          </a:stretch>
        </p:blipFill>
        <p:spPr>
          <a:xfrm>
            <a:off x="0" y="1143001"/>
            <a:ext cx="9273766" cy="5769302"/>
          </a:xfrm>
          <a:prstGeom prst="rect">
            <a:avLst/>
          </a:prstGeom>
        </p:spPr>
      </p:pic>
      <p:sp>
        <p:nvSpPr>
          <p:cNvPr id="5" name="Rectangle 4"/>
          <p:cNvSpPr/>
          <p:nvPr/>
        </p:nvSpPr>
        <p:spPr>
          <a:xfrm>
            <a:off x="304800" y="3886200"/>
            <a:ext cx="3080907" cy="923330"/>
          </a:xfrm>
          <a:prstGeom prst="rect">
            <a:avLst/>
          </a:prstGeom>
        </p:spPr>
        <p:txBody>
          <a:bodyPr wrap="square">
            <a:spAutoFit/>
          </a:bodyPr>
          <a:lstStyle/>
          <a:p>
            <a:r>
              <a:rPr lang="en-US" dirty="0">
                <a:latin typeface="Arial" pitchFamily="34" charset="0"/>
                <a:cs typeface="Arial" pitchFamily="34" charset="0"/>
              </a:rPr>
              <a:t>Pastor Jones</a:t>
            </a:r>
          </a:p>
          <a:p>
            <a:r>
              <a:rPr lang="en-US" dirty="0">
                <a:latin typeface="Arial" pitchFamily="34" charset="0"/>
                <a:cs typeface="Arial" pitchFamily="34" charset="0"/>
              </a:rPr>
              <a:t>301 Broad Street</a:t>
            </a:r>
          </a:p>
          <a:p>
            <a:r>
              <a:rPr lang="en-US" dirty="0" err="1">
                <a:latin typeface="Arial" pitchFamily="34" charset="0"/>
                <a:cs typeface="Arial" pitchFamily="34" charset="0"/>
              </a:rPr>
              <a:t>Anytown</a:t>
            </a:r>
            <a:r>
              <a:rPr lang="en-US" dirty="0">
                <a:latin typeface="Arial" pitchFamily="34" charset="0"/>
                <a:cs typeface="Arial" pitchFamily="34" charset="0"/>
              </a:rPr>
              <a:t>, AL</a:t>
            </a:r>
          </a:p>
        </p:txBody>
      </p:sp>
      <p:sp>
        <p:nvSpPr>
          <p:cNvPr id="6" name="Rectangle 5"/>
          <p:cNvSpPr/>
          <p:nvPr/>
        </p:nvSpPr>
        <p:spPr>
          <a:xfrm>
            <a:off x="5486400" y="1676400"/>
            <a:ext cx="1328308" cy="369332"/>
          </a:xfrm>
          <a:prstGeom prst="rect">
            <a:avLst/>
          </a:prstGeom>
        </p:spPr>
        <p:txBody>
          <a:bodyPr wrap="square">
            <a:spAutoFit/>
          </a:bodyPr>
          <a:lstStyle/>
          <a:p>
            <a:r>
              <a:rPr lang="en-US" dirty="0">
                <a:latin typeface="Arial" pitchFamily="34" charset="0"/>
                <a:cs typeface="Arial" pitchFamily="34" charset="0"/>
              </a:rPr>
              <a:t>$8000.00</a:t>
            </a:r>
          </a:p>
        </p:txBody>
      </p:sp>
      <p:sp>
        <p:nvSpPr>
          <p:cNvPr id="12" name="Rectangle 11"/>
          <p:cNvSpPr/>
          <p:nvPr/>
        </p:nvSpPr>
        <p:spPr>
          <a:xfrm>
            <a:off x="7239000" y="3733800"/>
            <a:ext cx="1905000" cy="646331"/>
          </a:xfrm>
          <a:prstGeom prst="rect">
            <a:avLst/>
          </a:prstGeom>
        </p:spPr>
        <p:txBody>
          <a:bodyPr wrap="square">
            <a:spAutoFit/>
          </a:bodyPr>
          <a:lstStyle/>
          <a:p>
            <a:r>
              <a:rPr lang="en-US" dirty="0">
                <a:latin typeface="Arial" pitchFamily="34" charset="0"/>
                <a:cs typeface="Arial" pitchFamily="34" charset="0"/>
              </a:rPr>
              <a:t>E      $2000.00</a:t>
            </a:r>
          </a:p>
          <a:p>
            <a:r>
              <a:rPr lang="en-US" dirty="0">
                <a:solidFill>
                  <a:srgbClr val="FF0000"/>
                </a:solidFill>
                <a:latin typeface="Arial" pitchFamily="34" charset="0"/>
                <a:cs typeface="Arial" pitchFamily="34" charset="0"/>
              </a:rPr>
              <a:t>DD    $5000.00</a:t>
            </a:r>
          </a:p>
        </p:txBody>
      </p:sp>
      <p:sp>
        <p:nvSpPr>
          <p:cNvPr id="13" name="Rectangle 12"/>
          <p:cNvSpPr/>
          <p:nvPr/>
        </p:nvSpPr>
        <p:spPr>
          <a:xfrm>
            <a:off x="2819400" y="5486400"/>
            <a:ext cx="1328308" cy="369332"/>
          </a:xfrm>
          <a:prstGeom prst="rect">
            <a:avLst/>
          </a:prstGeom>
        </p:spPr>
        <p:txBody>
          <a:bodyPr wrap="square">
            <a:spAutoFit/>
          </a:bodyPr>
          <a:lstStyle/>
          <a:p>
            <a:r>
              <a:rPr lang="en-US" dirty="0">
                <a:latin typeface="Arial" pitchFamily="34" charset="0"/>
                <a:cs typeface="Arial" pitchFamily="34" charset="0"/>
              </a:rPr>
              <a:t>$8000.00</a:t>
            </a:r>
          </a:p>
        </p:txBody>
      </p:sp>
      <p:sp>
        <p:nvSpPr>
          <p:cNvPr id="15" name="Rectangle 14"/>
          <p:cNvSpPr/>
          <p:nvPr/>
        </p:nvSpPr>
        <p:spPr>
          <a:xfrm>
            <a:off x="381000" y="2209800"/>
            <a:ext cx="3080907" cy="923330"/>
          </a:xfrm>
          <a:prstGeom prst="rect">
            <a:avLst/>
          </a:prstGeom>
        </p:spPr>
        <p:txBody>
          <a:bodyPr wrap="square">
            <a:spAutoFit/>
          </a:bodyPr>
          <a:lstStyle/>
          <a:p>
            <a:r>
              <a:rPr lang="en-US" dirty="0">
                <a:latin typeface="Arial" pitchFamily="34" charset="0"/>
                <a:cs typeface="Arial" pitchFamily="34" charset="0"/>
              </a:rPr>
              <a:t>First Baptist Church</a:t>
            </a:r>
          </a:p>
          <a:p>
            <a:r>
              <a:rPr lang="en-US" dirty="0">
                <a:latin typeface="Arial" pitchFamily="34" charset="0"/>
                <a:cs typeface="Arial" pitchFamily="34" charset="0"/>
              </a:rPr>
              <a:t>101 Main Street</a:t>
            </a:r>
          </a:p>
          <a:p>
            <a:r>
              <a:rPr lang="en-US" dirty="0" err="1">
                <a:latin typeface="Arial" pitchFamily="34" charset="0"/>
                <a:cs typeface="Arial" pitchFamily="34" charset="0"/>
              </a:rPr>
              <a:t>Anytown</a:t>
            </a:r>
            <a:r>
              <a:rPr lang="en-US" dirty="0">
                <a:latin typeface="Arial" pitchFamily="34" charset="0"/>
                <a:cs typeface="Arial" pitchFamily="34" charset="0"/>
              </a:rPr>
              <a:t>, AL</a:t>
            </a:r>
          </a:p>
        </p:txBody>
      </p:sp>
      <p:sp>
        <p:nvSpPr>
          <p:cNvPr id="17" name="TextBox 16"/>
          <p:cNvSpPr txBox="1"/>
          <p:nvPr/>
        </p:nvSpPr>
        <p:spPr>
          <a:xfrm>
            <a:off x="5791200" y="4114800"/>
            <a:ext cx="304800" cy="369332"/>
          </a:xfrm>
          <a:prstGeom prst="rect">
            <a:avLst/>
          </a:prstGeom>
          <a:noFill/>
        </p:spPr>
        <p:txBody>
          <a:bodyPr wrap="square" rtlCol="0">
            <a:spAutoFit/>
          </a:bodyPr>
          <a:lstStyle/>
          <a:p>
            <a:r>
              <a:rPr lang="en-US" dirty="0"/>
              <a:t>√</a:t>
            </a:r>
          </a:p>
        </p:txBody>
      </p:sp>
      <p:sp>
        <p:nvSpPr>
          <p:cNvPr id="18" name="TextBox 17"/>
          <p:cNvSpPr txBox="1"/>
          <p:nvPr/>
        </p:nvSpPr>
        <p:spPr>
          <a:xfrm>
            <a:off x="1371600" y="2057400"/>
            <a:ext cx="3581400" cy="954107"/>
          </a:xfrm>
          <a:prstGeom prst="rect">
            <a:avLst/>
          </a:prstGeom>
          <a:solidFill>
            <a:schemeClr val="bg1"/>
          </a:solidFill>
          <a:ln>
            <a:solidFill>
              <a:schemeClr val="tx1"/>
            </a:solidFill>
          </a:ln>
        </p:spPr>
        <p:txBody>
          <a:bodyPr wrap="square" rtlCol="0">
            <a:spAutoFit/>
          </a:bodyPr>
          <a:lstStyle/>
          <a:p>
            <a:pPr algn="ctr"/>
            <a:r>
              <a:rPr lang="en-US" sz="2800" dirty="0"/>
              <a:t>Note that boxes 3,4,5,6 are blank</a:t>
            </a:r>
          </a:p>
        </p:txBody>
      </p:sp>
      <p:sp>
        <p:nvSpPr>
          <p:cNvPr id="19" name="Rectangle 18"/>
          <p:cNvSpPr/>
          <p:nvPr/>
        </p:nvSpPr>
        <p:spPr>
          <a:xfrm>
            <a:off x="4267200" y="6248400"/>
            <a:ext cx="12954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79446" y="4487180"/>
            <a:ext cx="1633108" cy="923330"/>
          </a:xfrm>
          <a:prstGeom prst="rect">
            <a:avLst/>
          </a:prstGeom>
          <a:noFill/>
        </p:spPr>
        <p:txBody>
          <a:bodyPr wrap="square" rtlCol="0">
            <a:spAutoFit/>
          </a:bodyPr>
          <a:lstStyle/>
          <a:p>
            <a:r>
              <a:rPr lang="en-US" dirty="0">
                <a:solidFill>
                  <a:srgbClr val="FF0000"/>
                </a:solidFill>
              </a:rPr>
              <a:t>Housing Allowance $15,000.00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7" grpId="0"/>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624078" indent="-514350">
              <a:buFont typeface="+mj-lt"/>
              <a:buAutoNum type="arabicPeriod"/>
            </a:pPr>
            <a:r>
              <a:rPr lang="en-US" dirty="0"/>
              <a:t>Failure to include bonus or love offering in box 1 and 16.</a:t>
            </a:r>
          </a:p>
          <a:p>
            <a:pPr marL="624078" indent="-514350">
              <a:buFont typeface="+mj-lt"/>
              <a:buAutoNum type="arabicPeriod"/>
            </a:pPr>
            <a:r>
              <a:rPr lang="en-US" dirty="0"/>
              <a:t>Do not put bonus or love offering in box 14</a:t>
            </a:r>
          </a:p>
          <a:p>
            <a:pPr marL="624078" indent="-514350">
              <a:buFont typeface="+mj-lt"/>
              <a:buAutoNum type="arabicPeriod"/>
            </a:pPr>
            <a:r>
              <a:rPr lang="en-US" dirty="0"/>
              <a:t>Do not put bonus or love offering on a 1099 for an employee</a:t>
            </a:r>
          </a:p>
          <a:p>
            <a:pPr marL="624078" indent="-514350">
              <a:buFont typeface="+mj-lt"/>
              <a:buAutoNum type="arabicPeriod"/>
            </a:pPr>
            <a:r>
              <a:rPr lang="en-US" dirty="0"/>
              <a:t>For an ordained minister, box 3, 4, 5 &amp; 6 are always blank</a:t>
            </a:r>
          </a:p>
          <a:p>
            <a:endParaRPr lang="en-US" dirty="0"/>
          </a:p>
        </p:txBody>
      </p:sp>
      <p:sp>
        <p:nvSpPr>
          <p:cNvPr id="3" name="Title 2"/>
          <p:cNvSpPr>
            <a:spLocks noGrp="1"/>
          </p:cNvSpPr>
          <p:nvPr>
            <p:ph type="title"/>
          </p:nvPr>
        </p:nvSpPr>
        <p:spPr/>
        <p:txBody>
          <a:bodyPr>
            <a:normAutofit fontScale="90000"/>
          </a:bodyPr>
          <a:lstStyle/>
          <a:p>
            <a:r>
              <a:rPr lang="en-US" dirty="0"/>
              <a:t>Minister W-2 common mistakes</a:t>
            </a:r>
          </a:p>
        </p:txBody>
      </p:sp>
    </p:spTree>
    <p:extLst>
      <p:ext uri="{BB962C8B-B14F-4D97-AF65-F5344CB8AC3E}">
        <p14:creationId xmlns:p14="http://schemas.microsoft.com/office/powerpoint/2010/main" val="1789738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startAt="5"/>
            </a:pPr>
            <a:r>
              <a:rPr lang="en-US" dirty="0"/>
              <a:t>Improperly handling housing allowance on W-2 (Box 14 or not on W-2)</a:t>
            </a:r>
          </a:p>
          <a:p>
            <a:pPr marL="624078" indent="-514350">
              <a:buFont typeface="+mj-lt"/>
              <a:buAutoNum type="arabicPeriod" startAt="5"/>
            </a:pPr>
            <a:r>
              <a:rPr lang="en-US" dirty="0"/>
              <a:t>Failure to properly handle retirement contributions: ER contributions not on W-2; EE contributions – box 12</a:t>
            </a:r>
          </a:p>
          <a:p>
            <a:pPr marL="624078" indent="-514350">
              <a:buFont typeface="+mj-lt"/>
              <a:buAutoNum type="arabicPeriod" startAt="5"/>
            </a:pPr>
            <a:r>
              <a:rPr lang="en-US" dirty="0"/>
              <a:t>Failure to include Non accountable business expenses (car allowance concept). Should be included in box 1 and 16</a:t>
            </a:r>
          </a:p>
          <a:p>
            <a:pPr marL="624078" indent="-514350">
              <a:buFont typeface="+mj-lt"/>
              <a:buAutoNum type="arabicPeriod" startAt="5"/>
            </a:pPr>
            <a:r>
              <a:rPr lang="en-US" dirty="0"/>
              <a:t>Improperly handling health reimbursements which are taxable (unless correctly done)</a:t>
            </a:r>
          </a:p>
        </p:txBody>
      </p:sp>
      <p:sp>
        <p:nvSpPr>
          <p:cNvPr id="3" name="Title 2"/>
          <p:cNvSpPr>
            <a:spLocks noGrp="1"/>
          </p:cNvSpPr>
          <p:nvPr>
            <p:ph type="title"/>
          </p:nvPr>
        </p:nvSpPr>
        <p:spPr/>
        <p:txBody>
          <a:bodyPr>
            <a:normAutofit fontScale="90000"/>
          </a:bodyPr>
          <a:lstStyle/>
          <a:p>
            <a:r>
              <a:rPr lang="en-US" dirty="0"/>
              <a:t>Minister W-2 common mistakes</a:t>
            </a:r>
          </a:p>
        </p:txBody>
      </p:sp>
    </p:spTree>
    <p:extLst>
      <p:ext uri="{BB962C8B-B14F-4D97-AF65-F5344CB8AC3E}">
        <p14:creationId xmlns:p14="http://schemas.microsoft.com/office/powerpoint/2010/main" val="440599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941, part 1</a:t>
            </a:r>
          </a:p>
        </p:txBody>
      </p:sp>
      <p:sp>
        <p:nvSpPr>
          <p:cNvPr id="5" name="TextBox 4"/>
          <p:cNvSpPr txBox="1"/>
          <p:nvPr/>
        </p:nvSpPr>
        <p:spPr>
          <a:xfrm>
            <a:off x="533400" y="1219200"/>
            <a:ext cx="7696200" cy="523220"/>
          </a:xfrm>
          <a:prstGeom prst="rect">
            <a:avLst/>
          </a:prstGeom>
          <a:noFill/>
        </p:spPr>
        <p:txBody>
          <a:bodyPr wrap="square" rtlCol="0">
            <a:spAutoFit/>
          </a:bodyPr>
          <a:lstStyle/>
          <a:p>
            <a:r>
              <a:rPr lang="en-US" sz="2800" dirty="0"/>
              <a:t>1. Number of employees</a:t>
            </a:r>
            <a:endParaRPr lang="en-US" sz="2000" dirty="0"/>
          </a:p>
        </p:txBody>
      </p:sp>
      <p:sp>
        <p:nvSpPr>
          <p:cNvPr id="6" name="TextBox 5"/>
          <p:cNvSpPr txBox="1"/>
          <p:nvPr/>
        </p:nvSpPr>
        <p:spPr>
          <a:xfrm>
            <a:off x="6172200" y="1295400"/>
            <a:ext cx="381000" cy="400110"/>
          </a:xfrm>
          <a:prstGeom prst="rect">
            <a:avLst/>
          </a:prstGeom>
          <a:noFill/>
        </p:spPr>
        <p:txBody>
          <a:bodyPr wrap="square" rtlCol="0">
            <a:spAutoFit/>
          </a:bodyPr>
          <a:lstStyle/>
          <a:p>
            <a:r>
              <a:rPr lang="en-US" sz="2000" b="1" dirty="0"/>
              <a:t>2</a:t>
            </a:r>
          </a:p>
        </p:txBody>
      </p:sp>
      <p:pic>
        <p:nvPicPr>
          <p:cNvPr id="8" name="Content Placeholder 3" descr="Form 941 part 1 lines 1-6.jpg"/>
          <p:cNvPicPr>
            <a:picLocks noGrp="1" noChangeAspect="1"/>
          </p:cNvPicPr>
          <p:nvPr>
            <p:ph idx="1"/>
          </p:nvPr>
        </p:nvPicPr>
        <p:blipFill>
          <a:blip r:embed="rId2" cstate="print"/>
          <a:stretch>
            <a:fillRect/>
          </a:stretch>
        </p:blipFill>
        <p:spPr>
          <a:xfrm>
            <a:off x="-57255" y="1981200"/>
            <a:ext cx="9201255" cy="346392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16 0.00416 L 0.2375 0.10416 " pathEditMode="relative" rAng="0" ptsTypes="AA">
                                      <p:cBhvr>
                                        <p:cTn id="6" dur="500" fill="hold"/>
                                        <p:tgtEl>
                                          <p:spTgt spid="6"/>
                                        </p:tgtEl>
                                        <p:attrNameLst>
                                          <p:attrName>ppt_x</p:attrName>
                                          <p:attrName>ppt_y</p:attrName>
                                        </p:attrNameLst>
                                      </p:cBhvr>
                                      <p:rCtr x="12100" y="5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3" descr="Form 941 part 1 lines 1-6.jpg"/>
          <p:cNvPicPr>
            <a:picLocks noGrp="1" noChangeAspect="1"/>
          </p:cNvPicPr>
          <p:nvPr>
            <p:ph idx="1"/>
          </p:nvPr>
        </p:nvPicPr>
        <p:blipFill>
          <a:blip r:embed="rId2" cstate="print"/>
          <a:stretch>
            <a:fillRect/>
          </a:stretch>
        </p:blipFill>
        <p:spPr>
          <a:xfrm>
            <a:off x="0" y="1981200"/>
            <a:ext cx="8971002" cy="3463927"/>
          </a:xfrm>
        </p:spPr>
      </p:pic>
      <p:sp>
        <p:nvSpPr>
          <p:cNvPr id="2" name="Title 1"/>
          <p:cNvSpPr>
            <a:spLocks noGrp="1"/>
          </p:cNvSpPr>
          <p:nvPr>
            <p:ph type="title"/>
          </p:nvPr>
        </p:nvSpPr>
        <p:spPr/>
        <p:txBody>
          <a:bodyPr/>
          <a:lstStyle/>
          <a:p>
            <a:r>
              <a:rPr lang="en-US" dirty="0"/>
              <a:t>Form 941, part 1</a:t>
            </a:r>
          </a:p>
        </p:txBody>
      </p:sp>
      <p:sp>
        <p:nvSpPr>
          <p:cNvPr id="5" name="TextBox 4"/>
          <p:cNvSpPr txBox="1"/>
          <p:nvPr/>
        </p:nvSpPr>
        <p:spPr>
          <a:xfrm>
            <a:off x="533400" y="1219200"/>
            <a:ext cx="7696200" cy="523220"/>
          </a:xfrm>
          <a:prstGeom prst="rect">
            <a:avLst/>
          </a:prstGeom>
          <a:noFill/>
        </p:spPr>
        <p:txBody>
          <a:bodyPr wrap="square" rtlCol="0">
            <a:spAutoFit/>
          </a:bodyPr>
          <a:lstStyle/>
          <a:p>
            <a:r>
              <a:rPr lang="en-US" sz="2800" dirty="0"/>
              <a:t>2. Wages, tips &amp; compensation</a:t>
            </a:r>
            <a:endParaRPr lang="en-US" sz="2000" dirty="0"/>
          </a:p>
        </p:txBody>
      </p:sp>
      <p:sp>
        <p:nvSpPr>
          <p:cNvPr id="6" name="TextBox 5"/>
          <p:cNvSpPr txBox="1"/>
          <p:nvPr/>
        </p:nvSpPr>
        <p:spPr>
          <a:xfrm>
            <a:off x="6172200" y="1143000"/>
            <a:ext cx="2438400" cy="707886"/>
          </a:xfrm>
          <a:prstGeom prst="rect">
            <a:avLst/>
          </a:prstGeom>
          <a:noFill/>
        </p:spPr>
        <p:txBody>
          <a:bodyPr wrap="square" rtlCol="0">
            <a:spAutoFit/>
          </a:bodyPr>
          <a:lstStyle/>
          <a:p>
            <a:r>
              <a:rPr lang="en-US" sz="2000" b="1" dirty="0"/>
              <a:t>Pastor $2000 +</a:t>
            </a:r>
          </a:p>
          <a:p>
            <a:r>
              <a:rPr lang="en-US" sz="2000" b="1" dirty="0"/>
              <a:t>Mary    $2750 =</a:t>
            </a:r>
          </a:p>
        </p:txBody>
      </p:sp>
      <p:sp>
        <p:nvSpPr>
          <p:cNvPr id="8" name="TextBox 7"/>
          <p:cNvSpPr txBox="1"/>
          <p:nvPr/>
        </p:nvSpPr>
        <p:spPr>
          <a:xfrm>
            <a:off x="8229600" y="2057400"/>
            <a:ext cx="381000" cy="400110"/>
          </a:xfrm>
          <a:prstGeom prst="rect">
            <a:avLst/>
          </a:prstGeom>
          <a:noFill/>
        </p:spPr>
        <p:txBody>
          <a:bodyPr wrap="square" rtlCol="0">
            <a:spAutoFit/>
          </a:bodyPr>
          <a:lstStyle/>
          <a:p>
            <a:r>
              <a:rPr lang="en-US" sz="2000" dirty="0"/>
              <a:t>2</a:t>
            </a:r>
          </a:p>
        </p:txBody>
      </p:sp>
      <p:sp>
        <p:nvSpPr>
          <p:cNvPr id="9" name="TextBox 8"/>
          <p:cNvSpPr txBox="1"/>
          <p:nvPr/>
        </p:nvSpPr>
        <p:spPr>
          <a:xfrm>
            <a:off x="7391400" y="2362200"/>
            <a:ext cx="1676400" cy="400110"/>
          </a:xfrm>
          <a:prstGeom prst="rect">
            <a:avLst/>
          </a:prstGeom>
          <a:noFill/>
        </p:spPr>
        <p:txBody>
          <a:bodyPr wrap="square" rtlCol="0">
            <a:spAutoFit/>
          </a:bodyPr>
          <a:lstStyle/>
          <a:p>
            <a:r>
              <a:rPr lang="en-US" sz="2000" dirty="0"/>
              <a:t>$4750.00</a:t>
            </a:r>
          </a:p>
        </p:txBody>
      </p:sp>
      <p:sp>
        <p:nvSpPr>
          <p:cNvPr id="10" name="TextBox 9"/>
          <p:cNvSpPr txBox="1"/>
          <p:nvPr/>
        </p:nvSpPr>
        <p:spPr>
          <a:xfrm>
            <a:off x="1219200" y="1981200"/>
            <a:ext cx="4648200" cy="1384995"/>
          </a:xfrm>
          <a:prstGeom prst="rect">
            <a:avLst/>
          </a:prstGeom>
          <a:solidFill>
            <a:schemeClr val="bg1"/>
          </a:solidFill>
          <a:ln>
            <a:solidFill>
              <a:schemeClr val="accent1"/>
            </a:solidFill>
          </a:ln>
        </p:spPr>
        <p:txBody>
          <a:bodyPr wrap="square" rtlCol="0">
            <a:spAutoFit/>
          </a:bodyPr>
          <a:lstStyle/>
          <a:p>
            <a:r>
              <a:rPr lang="en-US" sz="2800" dirty="0"/>
              <a:t>Good news! The IRS does not reconcile Box 2 with anything.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Form 941 part 1 lines 1-6.jpg"/>
          <p:cNvPicPr>
            <a:picLocks noGrp="1" noChangeAspect="1"/>
          </p:cNvPicPr>
          <p:nvPr>
            <p:ph idx="1"/>
          </p:nvPr>
        </p:nvPicPr>
        <p:blipFill>
          <a:blip r:embed="rId2" cstate="print"/>
          <a:stretch>
            <a:fillRect/>
          </a:stretch>
        </p:blipFill>
        <p:spPr>
          <a:xfrm>
            <a:off x="0" y="1981200"/>
            <a:ext cx="8983359" cy="3463927"/>
          </a:xfrm>
        </p:spPr>
      </p:pic>
      <p:sp>
        <p:nvSpPr>
          <p:cNvPr id="2" name="Title 1"/>
          <p:cNvSpPr>
            <a:spLocks noGrp="1"/>
          </p:cNvSpPr>
          <p:nvPr>
            <p:ph type="title"/>
          </p:nvPr>
        </p:nvSpPr>
        <p:spPr/>
        <p:txBody>
          <a:bodyPr/>
          <a:lstStyle/>
          <a:p>
            <a:r>
              <a:rPr lang="en-US" dirty="0"/>
              <a:t>Form 941, part 1</a:t>
            </a:r>
          </a:p>
        </p:txBody>
      </p:sp>
      <p:sp>
        <p:nvSpPr>
          <p:cNvPr id="5" name="TextBox 4"/>
          <p:cNvSpPr txBox="1"/>
          <p:nvPr/>
        </p:nvSpPr>
        <p:spPr>
          <a:xfrm>
            <a:off x="533400" y="1219200"/>
            <a:ext cx="7696200" cy="523220"/>
          </a:xfrm>
          <a:prstGeom prst="rect">
            <a:avLst/>
          </a:prstGeom>
          <a:noFill/>
        </p:spPr>
        <p:txBody>
          <a:bodyPr wrap="square" rtlCol="0">
            <a:spAutoFit/>
          </a:bodyPr>
          <a:lstStyle/>
          <a:p>
            <a:r>
              <a:rPr lang="en-US" sz="2800" dirty="0"/>
              <a:t>3. Total Income Tax withheld</a:t>
            </a:r>
            <a:endParaRPr lang="en-US" sz="2000" dirty="0"/>
          </a:p>
        </p:txBody>
      </p:sp>
      <p:sp>
        <p:nvSpPr>
          <p:cNvPr id="6" name="TextBox 5"/>
          <p:cNvSpPr txBox="1"/>
          <p:nvPr/>
        </p:nvSpPr>
        <p:spPr>
          <a:xfrm>
            <a:off x="6172200" y="1143000"/>
            <a:ext cx="2438400" cy="707886"/>
          </a:xfrm>
          <a:prstGeom prst="rect">
            <a:avLst/>
          </a:prstGeom>
          <a:noFill/>
        </p:spPr>
        <p:txBody>
          <a:bodyPr wrap="square" rtlCol="0">
            <a:spAutoFit/>
          </a:bodyPr>
          <a:lstStyle/>
          <a:p>
            <a:r>
              <a:rPr lang="en-US" sz="2000" b="1" dirty="0"/>
              <a:t>Pastor $0+</a:t>
            </a:r>
          </a:p>
          <a:p>
            <a:r>
              <a:rPr lang="en-US" sz="2000" b="1" dirty="0"/>
              <a:t>Mary    $150=</a:t>
            </a:r>
          </a:p>
        </p:txBody>
      </p:sp>
      <p:sp>
        <p:nvSpPr>
          <p:cNvPr id="8" name="TextBox 7"/>
          <p:cNvSpPr txBox="1"/>
          <p:nvPr/>
        </p:nvSpPr>
        <p:spPr>
          <a:xfrm>
            <a:off x="8229600" y="2057400"/>
            <a:ext cx="381000" cy="400110"/>
          </a:xfrm>
          <a:prstGeom prst="rect">
            <a:avLst/>
          </a:prstGeom>
          <a:noFill/>
        </p:spPr>
        <p:txBody>
          <a:bodyPr wrap="square" rtlCol="0">
            <a:spAutoFit/>
          </a:bodyPr>
          <a:lstStyle/>
          <a:p>
            <a:r>
              <a:rPr lang="en-US" sz="2000" dirty="0"/>
              <a:t>2</a:t>
            </a:r>
          </a:p>
        </p:txBody>
      </p:sp>
      <p:sp>
        <p:nvSpPr>
          <p:cNvPr id="9" name="TextBox 8"/>
          <p:cNvSpPr txBox="1"/>
          <p:nvPr/>
        </p:nvSpPr>
        <p:spPr>
          <a:xfrm>
            <a:off x="7391400" y="2362200"/>
            <a:ext cx="1676400" cy="400110"/>
          </a:xfrm>
          <a:prstGeom prst="rect">
            <a:avLst/>
          </a:prstGeom>
          <a:noFill/>
        </p:spPr>
        <p:txBody>
          <a:bodyPr wrap="square" rtlCol="0">
            <a:spAutoFit/>
          </a:bodyPr>
          <a:lstStyle/>
          <a:p>
            <a:r>
              <a:rPr lang="en-US" sz="2000" dirty="0"/>
              <a:t>$4750.00</a:t>
            </a:r>
          </a:p>
        </p:txBody>
      </p:sp>
      <p:sp>
        <p:nvSpPr>
          <p:cNvPr id="10" name="TextBox 9"/>
          <p:cNvSpPr txBox="1"/>
          <p:nvPr/>
        </p:nvSpPr>
        <p:spPr>
          <a:xfrm>
            <a:off x="7543800" y="2743200"/>
            <a:ext cx="1524000" cy="400110"/>
          </a:xfrm>
          <a:prstGeom prst="rect">
            <a:avLst/>
          </a:prstGeom>
          <a:noFill/>
        </p:spPr>
        <p:txBody>
          <a:bodyPr wrap="square" rtlCol="0">
            <a:spAutoFit/>
          </a:bodyPr>
          <a:lstStyle/>
          <a:p>
            <a:r>
              <a:rPr lang="en-US" sz="2000" dirty="0"/>
              <a:t>$150.00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3" descr="Form 941 part 1 lines 1-6.jpg"/>
          <p:cNvPicPr>
            <a:picLocks noChangeAspect="1"/>
          </p:cNvPicPr>
          <p:nvPr/>
        </p:nvPicPr>
        <p:blipFill>
          <a:blip r:embed="rId2" cstate="print"/>
          <a:stretch>
            <a:fillRect/>
          </a:stretch>
        </p:blipFill>
        <p:spPr>
          <a:xfrm>
            <a:off x="0" y="1981200"/>
            <a:ext cx="9144000" cy="3463927"/>
          </a:xfrm>
          <a:prstGeom prst="rect">
            <a:avLst/>
          </a:prstGeom>
        </p:spPr>
      </p:pic>
      <p:sp>
        <p:nvSpPr>
          <p:cNvPr id="2" name="Title 1"/>
          <p:cNvSpPr>
            <a:spLocks noGrp="1"/>
          </p:cNvSpPr>
          <p:nvPr>
            <p:ph type="title"/>
          </p:nvPr>
        </p:nvSpPr>
        <p:spPr/>
        <p:txBody>
          <a:bodyPr/>
          <a:lstStyle/>
          <a:p>
            <a:r>
              <a:rPr lang="en-US" dirty="0"/>
              <a:t>Form 941, part 1</a:t>
            </a:r>
          </a:p>
        </p:txBody>
      </p:sp>
      <p:sp>
        <p:nvSpPr>
          <p:cNvPr id="5" name="TextBox 4"/>
          <p:cNvSpPr txBox="1"/>
          <p:nvPr/>
        </p:nvSpPr>
        <p:spPr>
          <a:xfrm>
            <a:off x="533400" y="1219200"/>
            <a:ext cx="7696200" cy="523220"/>
          </a:xfrm>
          <a:prstGeom prst="rect">
            <a:avLst/>
          </a:prstGeom>
          <a:noFill/>
        </p:spPr>
        <p:txBody>
          <a:bodyPr wrap="square" rtlCol="0">
            <a:spAutoFit/>
          </a:bodyPr>
          <a:lstStyle/>
          <a:p>
            <a:r>
              <a:rPr lang="en-US" sz="2800" dirty="0"/>
              <a:t>5a. Taxable Social Security Wages</a:t>
            </a:r>
            <a:endParaRPr lang="en-US" sz="2000" dirty="0"/>
          </a:p>
        </p:txBody>
      </p:sp>
      <p:sp>
        <p:nvSpPr>
          <p:cNvPr id="6" name="TextBox 5"/>
          <p:cNvSpPr txBox="1"/>
          <p:nvPr/>
        </p:nvSpPr>
        <p:spPr>
          <a:xfrm>
            <a:off x="6477000" y="1066800"/>
            <a:ext cx="2667000" cy="707886"/>
          </a:xfrm>
          <a:prstGeom prst="rect">
            <a:avLst/>
          </a:prstGeom>
          <a:noFill/>
        </p:spPr>
        <p:txBody>
          <a:bodyPr wrap="square" rtlCol="0">
            <a:spAutoFit/>
          </a:bodyPr>
          <a:lstStyle/>
          <a:p>
            <a:r>
              <a:rPr lang="en-US" sz="2000" b="1" dirty="0"/>
              <a:t>Pastor $0 +</a:t>
            </a:r>
          </a:p>
          <a:p>
            <a:r>
              <a:rPr lang="en-US" sz="2000" b="1" dirty="0"/>
              <a:t>Mary $3000</a:t>
            </a:r>
          </a:p>
        </p:txBody>
      </p:sp>
      <p:sp>
        <p:nvSpPr>
          <p:cNvPr id="8" name="TextBox 7"/>
          <p:cNvSpPr txBox="1"/>
          <p:nvPr/>
        </p:nvSpPr>
        <p:spPr>
          <a:xfrm>
            <a:off x="8229600" y="2057400"/>
            <a:ext cx="381000" cy="400110"/>
          </a:xfrm>
          <a:prstGeom prst="rect">
            <a:avLst/>
          </a:prstGeom>
          <a:noFill/>
        </p:spPr>
        <p:txBody>
          <a:bodyPr wrap="square" rtlCol="0">
            <a:spAutoFit/>
          </a:bodyPr>
          <a:lstStyle/>
          <a:p>
            <a:r>
              <a:rPr lang="en-US" sz="2000" dirty="0"/>
              <a:t>2</a:t>
            </a:r>
          </a:p>
        </p:txBody>
      </p:sp>
      <p:sp>
        <p:nvSpPr>
          <p:cNvPr id="9" name="TextBox 8"/>
          <p:cNvSpPr txBox="1"/>
          <p:nvPr/>
        </p:nvSpPr>
        <p:spPr>
          <a:xfrm>
            <a:off x="7391400" y="2362200"/>
            <a:ext cx="1676400" cy="400110"/>
          </a:xfrm>
          <a:prstGeom prst="rect">
            <a:avLst/>
          </a:prstGeom>
          <a:noFill/>
        </p:spPr>
        <p:txBody>
          <a:bodyPr wrap="square" rtlCol="0">
            <a:spAutoFit/>
          </a:bodyPr>
          <a:lstStyle/>
          <a:p>
            <a:r>
              <a:rPr lang="en-US" sz="2000" dirty="0"/>
              <a:t>$4750.00</a:t>
            </a:r>
          </a:p>
        </p:txBody>
      </p:sp>
      <p:sp>
        <p:nvSpPr>
          <p:cNvPr id="10" name="TextBox 9"/>
          <p:cNvSpPr txBox="1"/>
          <p:nvPr/>
        </p:nvSpPr>
        <p:spPr>
          <a:xfrm>
            <a:off x="7543800" y="2743200"/>
            <a:ext cx="1524000" cy="400110"/>
          </a:xfrm>
          <a:prstGeom prst="rect">
            <a:avLst/>
          </a:prstGeom>
          <a:noFill/>
        </p:spPr>
        <p:txBody>
          <a:bodyPr wrap="square" rtlCol="0">
            <a:spAutoFit/>
          </a:bodyPr>
          <a:lstStyle/>
          <a:p>
            <a:r>
              <a:rPr lang="en-US" sz="2000" dirty="0"/>
              <a:t>$ 150.00</a:t>
            </a:r>
          </a:p>
        </p:txBody>
      </p:sp>
      <p:sp>
        <p:nvSpPr>
          <p:cNvPr id="11" name="TextBox 10"/>
          <p:cNvSpPr txBox="1"/>
          <p:nvPr/>
        </p:nvSpPr>
        <p:spPr>
          <a:xfrm>
            <a:off x="3113469" y="3746679"/>
            <a:ext cx="1905000" cy="381000"/>
          </a:xfrm>
          <a:prstGeom prst="rect">
            <a:avLst/>
          </a:prstGeom>
          <a:noFill/>
        </p:spPr>
        <p:txBody>
          <a:bodyPr wrap="square" rtlCol="0">
            <a:spAutoFit/>
          </a:bodyPr>
          <a:lstStyle/>
          <a:p>
            <a:r>
              <a:rPr lang="en-US" dirty="0"/>
              <a:t>$3000.00</a:t>
            </a:r>
          </a:p>
        </p:txBody>
      </p:sp>
      <p:sp>
        <p:nvSpPr>
          <p:cNvPr id="12" name="TextBox 11"/>
          <p:cNvSpPr txBox="1"/>
          <p:nvPr/>
        </p:nvSpPr>
        <p:spPr>
          <a:xfrm>
            <a:off x="5677437" y="3746679"/>
            <a:ext cx="1295400" cy="381000"/>
          </a:xfrm>
          <a:prstGeom prst="rect">
            <a:avLst/>
          </a:prstGeom>
          <a:noFill/>
        </p:spPr>
        <p:txBody>
          <a:bodyPr wrap="square" rtlCol="0">
            <a:spAutoFit/>
          </a:bodyPr>
          <a:lstStyle/>
          <a:p>
            <a:r>
              <a:rPr lang="en-US" dirty="0"/>
              <a:t>$372.00</a:t>
            </a:r>
          </a:p>
        </p:txBody>
      </p:sp>
      <p:sp>
        <p:nvSpPr>
          <p:cNvPr id="13" name="TextBox 12"/>
          <p:cNvSpPr txBox="1"/>
          <p:nvPr/>
        </p:nvSpPr>
        <p:spPr>
          <a:xfrm>
            <a:off x="3556716" y="4101921"/>
            <a:ext cx="990600" cy="369332"/>
          </a:xfrm>
          <a:prstGeom prst="rect">
            <a:avLst/>
          </a:prstGeom>
          <a:noFill/>
        </p:spPr>
        <p:txBody>
          <a:bodyPr wrap="square" rtlCol="0">
            <a:spAutoFit/>
          </a:bodyPr>
          <a:lstStyle/>
          <a:p>
            <a:r>
              <a:rPr lang="en-US" dirty="0"/>
              <a:t>$0.00</a:t>
            </a:r>
          </a:p>
        </p:txBody>
      </p:sp>
      <p:sp>
        <p:nvSpPr>
          <p:cNvPr id="14" name="TextBox 13"/>
          <p:cNvSpPr txBox="1"/>
          <p:nvPr/>
        </p:nvSpPr>
        <p:spPr>
          <a:xfrm>
            <a:off x="5956479" y="4114800"/>
            <a:ext cx="990600" cy="369332"/>
          </a:xfrm>
          <a:prstGeom prst="rect">
            <a:avLst/>
          </a:prstGeom>
          <a:noFill/>
        </p:spPr>
        <p:txBody>
          <a:bodyPr wrap="square" rtlCol="0">
            <a:spAutoFit/>
          </a:bodyPr>
          <a:lstStyle/>
          <a:p>
            <a:r>
              <a:rPr lang="en-US" dirty="0"/>
              <a:t>$0.00</a:t>
            </a:r>
          </a:p>
        </p:txBody>
      </p:sp>
      <p:sp>
        <p:nvSpPr>
          <p:cNvPr id="15" name="TextBox 14"/>
          <p:cNvSpPr txBox="1"/>
          <p:nvPr/>
        </p:nvSpPr>
        <p:spPr>
          <a:xfrm>
            <a:off x="3124200" y="4419600"/>
            <a:ext cx="1295400" cy="369332"/>
          </a:xfrm>
          <a:prstGeom prst="rect">
            <a:avLst/>
          </a:prstGeom>
          <a:noFill/>
        </p:spPr>
        <p:txBody>
          <a:bodyPr wrap="square" rtlCol="0">
            <a:spAutoFit/>
          </a:bodyPr>
          <a:lstStyle/>
          <a:p>
            <a:r>
              <a:rPr lang="en-US" dirty="0"/>
              <a:t>$3000.00</a:t>
            </a:r>
          </a:p>
        </p:txBody>
      </p:sp>
      <p:sp>
        <p:nvSpPr>
          <p:cNvPr id="16" name="TextBox 15"/>
          <p:cNvSpPr txBox="1"/>
          <p:nvPr/>
        </p:nvSpPr>
        <p:spPr>
          <a:xfrm>
            <a:off x="5813364" y="4432479"/>
            <a:ext cx="1219200" cy="369332"/>
          </a:xfrm>
          <a:prstGeom prst="rect">
            <a:avLst/>
          </a:prstGeom>
          <a:noFill/>
        </p:spPr>
        <p:txBody>
          <a:bodyPr wrap="square" rtlCol="0">
            <a:spAutoFit/>
          </a:bodyPr>
          <a:lstStyle/>
          <a:p>
            <a:r>
              <a:rPr lang="en-US" dirty="0"/>
              <a:t>$87.00</a:t>
            </a:r>
          </a:p>
        </p:txBody>
      </p:sp>
      <p:sp>
        <p:nvSpPr>
          <p:cNvPr id="17" name="TextBox 16"/>
          <p:cNvSpPr txBox="1"/>
          <p:nvPr/>
        </p:nvSpPr>
        <p:spPr>
          <a:xfrm>
            <a:off x="7798158" y="4800600"/>
            <a:ext cx="1143000" cy="369332"/>
          </a:xfrm>
          <a:prstGeom prst="rect">
            <a:avLst/>
          </a:prstGeom>
          <a:noFill/>
        </p:spPr>
        <p:txBody>
          <a:bodyPr wrap="square" rtlCol="0">
            <a:spAutoFit/>
          </a:bodyPr>
          <a:lstStyle/>
          <a:p>
            <a:r>
              <a:rPr lang="en-US" dirty="0"/>
              <a:t>$459.00</a:t>
            </a:r>
          </a:p>
        </p:txBody>
      </p:sp>
      <p:sp>
        <p:nvSpPr>
          <p:cNvPr id="18" name="TextBox 17"/>
          <p:cNvSpPr txBox="1"/>
          <p:nvPr/>
        </p:nvSpPr>
        <p:spPr>
          <a:xfrm>
            <a:off x="7784295" y="5155842"/>
            <a:ext cx="1447800" cy="369332"/>
          </a:xfrm>
          <a:prstGeom prst="rect">
            <a:avLst/>
          </a:prstGeom>
          <a:noFill/>
        </p:spPr>
        <p:txBody>
          <a:bodyPr wrap="square" rtlCol="0">
            <a:spAutoFit/>
          </a:bodyPr>
          <a:lstStyle/>
          <a:p>
            <a:r>
              <a:rPr lang="en-US" dirty="0"/>
              <a:t>$609.00</a:t>
            </a:r>
          </a:p>
        </p:txBody>
      </p:sp>
      <p:sp>
        <p:nvSpPr>
          <p:cNvPr id="3" name="TextBox 2"/>
          <p:cNvSpPr txBox="1"/>
          <p:nvPr/>
        </p:nvSpPr>
        <p:spPr>
          <a:xfrm>
            <a:off x="762000" y="4985266"/>
            <a:ext cx="5194479" cy="1200329"/>
          </a:xfrm>
          <a:prstGeom prst="rect">
            <a:avLst/>
          </a:prstGeom>
          <a:solidFill>
            <a:schemeClr val="bg1"/>
          </a:solidFill>
          <a:ln>
            <a:solidFill>
              <a:schemeClr val="accent1"/>
            </a:solidFill>
          </a:ln>
        </p:spPr>
        <p:txBody>
          <a:bodyPr wrap="square" rtlCol="0">
            <a:spAutoFit/>
          </a:bodyPr>
          <a:lstStyle/>
          <a:p>
            <a:r>
              <a:rPr lang="en-US" dirty="0"/>
              <a:t>Notice that Mary’s Contribution to her Church Retirement Plan did not reduce her wages subject to Social Security and Medicare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pPr marL="624078" indent="-514350">
              <a:buFont typeface="+mj-lt"/>
              <a:buAutoNum type="arabicPeriod"/>
            </a:pPr>
            <a:r>
              <a:rPr lang="en-US" dirty="0"/>
              <a:t>If the pastor is the only employee and has only housing, </a:t>
            </a:r>
            <a:r>
              <a:rPr lang="en-US" b="1" dirty="0"/>
              <a:t>no additional IRS forms </a:t>
            </a:r>
            <a:r>
              <a:rPr lang="en-US" dirty="0"/>
              <a:t>are required.  Memo statement for housing.</a:t>
            </a:r>
          </a:p>
          <a:p>
            <a:pPr marL="624078" indent="-514350">
              <a:buFont typeface="+mj-lt"/>
              <a:buAutoNum type="arabicPeriod"/>
            </a:pPr>
            <a:r>
              <a:rPr lang="en-US" dirty="0"/>
              <a:t>If the pastor is the only employee &amp; has salary and housing</a:t>
            </a:r>
          </a:p>
          <a:p>
            <a:pPr marL="630936" lvl="2" indent="0">
              <a:buNone/>
            </a:pPr>
            <a:r>
              <a:rPr lang="en-US" b="1" dirty="0"/>
              <a:t>Only a W-2 (and W-3, A-3)</a:t>
            </a:r>
          </a:p>
          <a:p>
            <a:pPr marL="624078" indent="-514350">
              <a:buFont typeface="+mj-lt"/>
              <a:buAutoNum type="arabicPeriod"/>
            </a:pPr>
            <a:r>
              <a:rPr lang="en-US" dirty="0"/>
              <a:t>If there are other employees such as a secretary</a:t>
            </a:r>
          </a:p>
          <a:p>
            <a:pPr marL="850392" lvl="1" indent="-457200">
              <a:buFont typeface="+mj-lt"/>
              <a:buAutoNum type="alphaLcPeriod"/>
            </a:pPr>
            <a:r>
              <a:rPr lang="en-US" dirty="0"/>
              <a:t>941 each quarter and corresponding AL form A-1</a:t>
            </a:r>
          </a:p>
          <a:p>
            <a:pPr marL="850392" lvl="1" indent="-457200">
              <a:buFont typeface="+mj-lt"/>
              <a:buAutoNum type="alphaLcPeriod"/>
            </a:pPr>
            <a:r>
              <a:rPr lang="en-US" dirty="0"/>
              <a:t>W-2 (not a 1099)</a:t>
            </a:r>
          </a:p>
          <a:p>
            <a:pPr marL="850392" lvl="1" indent="-457200">
              <a:buFont typeface="+mj-lt"/>
              <a:buAutoNum type="alphaLcPeriod"/>
            </a:pPr>
            <a:r>
              <a:rPr lang="en-US" dirty="0"/>
              <a:t>End of the year forms W-3, A-3</a:t>
            </a:r>
          </a:p>
        </p:txBody>
      </p:sp>
      <p:sp>
        <p:nvSpPr>
          <p:cNvPr id="3" name="Title 2"/>
          <p:cNvSpPr>
            <a:spLocks noGrp="1"/>
          </p:cNvSpPr>
          <p:nvPr>
            <p:ph type="title"/>
          </p:nvPr>
        </p:nvSpPr>
        <p:spPr/>
        <p:txBody>
          <a:bodyPr/>
          <a:lstStyle/>
          <a:p>
            <a:r>
              <a:rPr lang="en-US" dirty="0"/>
              <a:t>What other forms are needed?</a:t>
            </a:r>
          </a:p>
        </p:txBody>
      </p:sp>
    </p:spTree>
    <p:extLst>
      <p:ext uri="{BB962C8B-B14F-4D97-AF65-F5344CB8AC3E}">
        <p14:creationId xmlns:p14="http://schemas.microsoft.com/office/powerpoint/2010/main" val="61192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525963"/>
          </a:xfrm>
        </p:spPr>
        <p:txBody>
          <a:bodyPr/>
          <a:lstStyle/>
          <a:p>
            <a:r>
              <a:rPr lang="en-US" dirty="0"/>
              <a:t>Minister should be included in EE count, line 1</a:t>
            </a:r>
          </a:p>
          <a:p>
            <a:r>
              <a:rPr lang="en-US" dirty="0"/>
              <a:t>Minister wages included line 2 (but not housing)</a:t>
            </a:r>
          </a:p>
          <a:p>
            <a:r>
              <a:rPr lang="en-US" dirty="0"/>
              <a:t>Minister federal withholding included in line 3 (if he requests withholding)</a:t>
            </a:r>
          </a:p>
          <a:p>
            <a:r>
              <a:rPr lang="en-US" dirty="0"/>
              <a:t>Minister wages not included in lines 5</a:t>
            </a:r>
          </a:p>
          <a:p>
            <a:r>
              <a:rPr lang="en-US" dirty="0"/>
              <a:t>Addition mistakes</a:t>
            </a:r>
          </a:p>
          <a:p>
            <a:r>
              <a:rPr lang="en-US" dirty="0"/>
              <a:t>Failing to deposit taxes monthly (or more often) when required.  Small churches can often send the payment quarterly if less than $2500.</a:t>
            </a:r>
          </a:p>
        </p:txBody>
      </p:sp>
      <p:sp>
        <p:nvSpPr>
          <p:cNvPr id="3" name="Title 2"/>
          <p:cNvSpPr>
            <a:spLocks noGrp="1"/>
          </p:cNvSpPr>
          <p:nvPr>
            <p:ph type="title"/>
          </p:nvPr>
        </p:nvSpPr>
        <p:spPr/>
        <p:txBody>
          <a:bodyPr/>
          <a:lstStyle/>
          <a:p>
            <a:r>
              <a:rPr lang="en-US" dirty="0"/>
              <a:t>941 common mistakes</a:t>
            </a:r>
          </a:p>
        </p:txBody>
      </p:sp>
    </p:spTree>
    <p:extLst>
      <p:ext uri="{BB962C8B-B14F-4D97-AF65-F5344CB8AC3E}">
        <p14:creationId xmlns:p14="http://schemas.microsoft.com/office/powerpoint/2010/main" val="2603207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Salary - $8000 – Box 1 &amp; 16 of W-2</a:t>
            </a:r>
          </a:p>
          <a:p>
            <a:r>
              <a:rPr lang="en-US" dirty="0"/>
              <a:t>Plus $12 taxable amount group term life</a:t>
            </a:r>
          </a:p>
          <a:p>
            <a:r>
              <a:rPr lang="en-US" dirty="0"/>
              <a:t>Housing - $15000 – Not on W-2</a:t>
            </a:r>
          </a:p>
          <a:p>
            <a:pPr lvl="1"/>
            <a:r>
              <a:rPr lang="en-US" dirty="0"/>
              <a:t>But </a:t>
            </a:r>
            <a:r>
              <a:rPr lang="en-US" b="1" i="1" dirty="0"/>
              <a:t>may</a:t>
            </a:r>
            <a:r>
              <a:rPr lang="en-US" dirty="0"/>
              <a:t> be placed in Box 14 labeled housing</a:t>
            </a:r>
          </a:p>
          <a:p>
            <a:r>
              <a:rPr lang="en-US" dirty="0"/>
              <a:t>Church contribution retirement $1000 – NO. employer contributions not listed on the W-2</a:t>
            </a:r>
          </a:p>
          <a:p>
            <a:r>
              <a:rPr lang="en-US" dirty="0"/>
              <a:t>Retirement SRA $2000 – Box 12</a:t>
            </a:r>
          </a:p>
          <a:p>
            <a:r>
              <a:rPr lang="en-US" dirty="0"/>
              <a:t>Health Insurance listed in Box 12. Optional.  Only required by employers over 250 EEs.</a:t>
            </a:r>
          </a:p>
        </p:txBody>
      </p:sp>
      <p:sp>
        <p:nvSpPr>
          <p:cNvPr id="3" name="Title 2"/>
          <p:cNvSpPr>
            <a:spLocks noGrp="1"/>
          </p:cNvSpPr>
          <p:nvPr>
            <p:ph type="title"/>
          </p:nvPr>
        </p:nvSpPr>
        <p:spPr/>
        <p:txBody>
          <a:bodyPr/>
          <a:lstStyle/>
          <a:p>
            <a:r>
              <a:rPr lang="en-US" dirty="0"/>
              <a:t>Pastor – Taxable? On W-2?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additive="base">
                                        <p:cTn id="3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additive="base">
                                        <p:cTn id="4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lstStyle/>
          <a:p>
            <a:r>
              <a:rPr lang="en-US" dirty="0"/>
              <a:t>Alabama A-1 - Quarterly</a:t>
            </a:r>
          </a:p>
          <a:p>
            <a:r>
              <a:rPr lang="en-US" dirty="0"/>
              <a:t>Alabama A-3 – Annual (similar to W-3)</a:t>
            </a:r>
          </a:p>
          <a:p>
            <a:r>
              <a:rPr lang="en-US" dirty="0"/>
              <a:t>W-3 – Annual – totals amounts on W-2s</a:t>
            </a:r>
          </a:p>
          <a:p>
            <a:r>
              <a:rPr lang="en-US" dirty="0"/>
              <a:t>Form 944 – Employer’s Annual Federal Tax Return (only if instructed to do so by the IRS)</a:t>
            </a:r>
          </a:p>
          <a:p>
            <a:r>
              <a:rPr lang="en-US" dirty="0"/>
              <a:t>1099s and 1096 Transmittal form if you have any contract workers and the Alabama form 96</a:t>
            </a:r>
          </a:p>
          <a:p>
            <a:r>
              <a:rPr lang="en-US" dirty="0"/>
              <a:t>Page 14-18</a:t>
            </a:r>
          </a:p>
          <a:p>
            <a:endParaRPr lang="en-US" dirty="0"/>
          </a:p>
          <a:p>
            <a:endParaRPr lang="en-US" dirty="0"/>
          </a:p>
        </p:txBody>
      </p:sp>
      <p:sp>
        <p:nvSpPr>
          <p:cNvPr id="3" name="Title 2"/>
          <p:cNvSpPr>
            <a:spLocks noGrp="1"/>
          </p:cNvSpPr>
          <p:nvPr>
            <p:ph type="title"/>
          </p:nvPr>
        </p:nvSpPr>
        <p:spPr/>
        <p:txBody>
          <a:bodyPr/>
          <a:lstStyle/>
          <a:p>
            <a:r>
              <a:rPr lang="en-US" dirty="0"/>
              <a:t>Additional Steps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Contract Worker-Form 1099-NEC</a:t>
            </a:r>
          </a:p>
        </p:txBody>
      </p:sp>
      <p:sp>
        <p:nvSpPr>
          <p:cNvPr id="7" name="Rectangle 6"/>
          <p:cNvSpPr/>
          <p:nvPr/>
        </p:nvSpPr>
        <p:spPr>
          <a:xfrm>
            <a:off x="6019800" y="1981200"/>
            <a:ext cx="9906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able&#10;&#10;Description automatically generated">
            <a:extLst>
              <a:ext uri="{FF2B5EF4-FFF2-40B4-BE49-F238E27FC236}">
                <a16:creationId xmlns:a16="http://schemas.microsoft.com/office/drawing/2014/main" id="{DCACB334-0EAD-4712-BFCC-68E80BADCF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12383"/>
            <a:ext cx="9663780" cy="4465184"/>
          </a:xfrm>
          <a:prstGeom prst="rect">
            <a:avLst/>
          </a:prstGeom>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8B248FE-E2A2-4988-BCC0-14CFE1EC0C13}"/>
                  </a:ext>
                </a:extLst>
              </p14:cNvPr>
              <p14:cNvContentPartPr/>
              <p14:nvPr/>
            </p14:nvContentPartPr>
            <p14:xfrm>
              <a:off x="4387684" y="3210497"/>
              <a:ext cx="360" cy="360"/>
            </p14:xfrm>
          </p:contentPart>
        </mc:Choice>
        <mc:Fallback xmlns="">
          <p:pic>
            <p:nvPicPr>
              <p:cNvPr id="2" name="Ink 1">
                <a:extLst>
                  <a:ext uri="{FF2B5EF4-FFF2-40B4-BE49-F238E27FC236}">
                    <a16:creationId xmlns:a16="http://schemas.microsoft.com/office/drawing/2014/main" id="{48B248FE-E2A2-4988-BCC0-14CFE1EC0C13}"/>
                  </a:ext>
                </a:extLst>
              </p:cNvPr>
              <p:cNvPicPr/>
              <p:nvPr/>
            </p:nvPicPr>
            <p:blipFill>
              <a:blip r:embed="rId4"/>
              <a:stretch>
                <a:fillRect/>
              </a:stretch>
            </p:blipFill>
            <p:spPr>
              <a:xfrm>
                <a:off x="4297684" y="3030497"/>
                <a:ext cx="180000" cy="360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1AA76F18-1C6D-4382-8215-C872B0DC9537}"/>
                  </a:ext>
                </a:extLst>
              </p14:cNvPr>
              <p14:cNvContentPartPr/>
              <p14:nvPr/>
            </p14:nvContentPartPr>
            <p14:xfrm>
              <a:off x="4434844" y="3214457"/>
              <a:ext cx="3051000" cy="86040"/>
            </p14:xfrm>
          </p:contentPart>
        </mc:Choice>
        <mc:Fallback xmlns="">
          <p:pic>
            <p:nvPicPr>
              <p:cNvPr id="10" name="Ink 9">
                <a:extLst>
                  <a:ext uri="{FF2B5EF4-FFF2-40B4-BE49-F238E27FC236}">
                    <a16:creationId xmlns:a16="http://schemas.microsoft.com/office/drawing/2014/main" id="{1AA76F18-1C6D-4382-8215-C872B0DC9537}"/>
                  </a:ext>
                </a:extLst>
              </p:cNvPr>
              <p:cNvPicPr/>
              <p:nvPr/>
            </p:nvPicPr>
            <p:blipFill>
              <a:blip r:embed="rId6"/>
              <a:stretch>
                <a:fillRect/>
              </a:stretch>
            </p:blipFill>
            <p:spPr>
              <a:xfrm>
                <a:off x="4344833" y="3034457"/>
                <a:ext cx="3230661"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91244C17-28A3-4CE3-A23B-D5804740D987}"/>
                  </a:ext>
                </a:extLst>
              </p14:cNvPr>
              <p14:cNvContentPartPr/>
              <p14:nvPr/>
            </p14:nvContentPartPr>
            <p14:xfrm>
              <a:off x="4398124" y="3382577"/>
              <a:ext cx="3069360" cy="170280"/>
            </p14:xfrm>
          </p:contentPart>
        </mc:Choice>
        <mc:Fallback xmlns="">
          <p:pic>
            <p:nvPicPr>
              <p:cNvPr id="11" name="Ink 10">
                <a:extLst>
                  <a:ext uri="{FF2B5EF4-FFF2-40B4-BE49-F238E27FC236}">
                    <a16:creationId xmlns:a16="http://schemas.microsoft.com/office/drawing/2014/main" id="{91244C17-28A3-4CE3-A23B-D5804740D987}"/>
                  </a:ext>
                </a:extLst>
              </p:cNvPr>
              <p:cNvPicPr/>
              <p:nvPr/>
            </p:nvPicPr>
            <p:blipFill>
              <a:blip r:embed="rId8"/>
              <a:stretch>
                <a:fillRect/>
              </a:stretch>
            </p:blipFill>
            <p:spPr>
              <a:xfrm>
                <a:off x="4308124" y="3202957"/>
                <a:ext cx="3249000" cy="529161"/>
              </a:xfrm>
              <a:prstGeom prst="rect">
                <a:avLst/>
              </a:prstGeom>
            </p:spPr>
          </p:pic>
        </mc:Fallback>
      </mc:AlternateContent>
    </p:spTree>
    <p:extLst>
      <p:ext uri="{BB962C8B-B14F-4D97-AF65-F5344CB8AC3E}">
        <p14:creationId xmlns:p14="http://schemas.microsoft.com/office/powerpoint/2010/main" val="272301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Classifying as a contract worker a person who should be an employee</a:t>
            </a:r>
          </a:p>
          <a:p>
            <a:r>
              <a:rPr lang="en-US" dirty="0"/>
              <a:t>A person who does 2 jobs at the church will generally be classified as an employee for both unless there is a clear reason to do otherwise.</a:t>
            </a:r>
          </a:p>
          <a:p>
            <a:r>
              <a:rPr lang="en-US" dirty="0"/>
              <a:t>Using a 1099 MISC instead of 1099 NEC</a:t>
            </a:r>
          </a:p>
          <a:p>
            <a:r>
              <a:rPr lang="en-US" dirty="0"/>
              <a:t>Failure to first obtain a W-9</a:t>
            </a:r>
          </a:p>
        </p:txBody>
      </p:sp>
      <p:sp>
        <p:nvSpPr>
          <p:cNvPr id="3" name="Title 2"/>
          <p:cNvSpPr>
            <a:spLocks noGrp="1"/>
          </p:cNvSpPr>
          <p:nvPr>
            <p:ph type="title"/>
          </p:nvPr>
        </p:nvSpPr>
        <p:spPr/>
        <p:txBody>
          <a:bodyPr/>
          <a:lstStyle/>
          <a:p>
            <a:r>
              <a:rPr lang="en-US" dirty="0"/>
              <a:t>Form 1099 common mistakes</a:t>
            </a:r>
          </a:p>
        </p:txBody>
      </p:sp>
    </p:spTree>
    <p:extLst>
      <p:ext uri="{BB962C8B-B14F-4D97-AF65-F5344CB8AC3E}">
        <p14:creationId xmlns:p14="http://schemas.microsoft.com/office/powerpoint/2010/main" val="2964792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lnSpcReduction="10000"/>
          </a:bodyPr>
          <a:lstStyle/>
          <a:p>
            <a:r>
              <a:rPr lang="en-US" dirty="0"/>
              <a:t>Be sure to obtain a W-9 on any person you will pay.</a:t>
            </a:r>
          </a:p>
          <a:p>
            <a:r>
              <a:rPr lang="en-US" dirty="0"/>
              <a:t>This will let you know whether the person is incorporated or not</a:t>
            </a:r>
          </a:p>
          <a:p>
            <a:r>
              <a:rPr lang="en-US" dirty="0"/>
              <a:t>Will provide for you Tax ID number or SS number</a:t>
            </a:r>
          </a:p>
          <a:p>
            <a:r>
              <a:rPr lang="en-US" dirty="0"/>
              <a:t>If you do not have a SS number, you still must provide a 1099.  Your church will be penalized for providing a 1099 without a SS number</a:t>
            </a:r>
          </a:p>
          <a:p>
            <a:r>
              <a:rPr lang="en-US" dirty="0"/>
              <a:t>You are required to do backup withholding of 28% if you have no SS number.</a:t>
            </a:r>
          </a:p>
        </p:txBody>
      </p:sp>
      <p:sp>
        <p:nvSpPr>
          <p:cNvPr id="3" name="Title 2"/>
          <p:cNvSpPr>
            <a:spLocks noGrp="1"/>
          </p:cNvSpPr>
          <p:nvPr>
            <p:ph type="title"/>
          </p:nvPr>
        </p:nvSpPr>
        <p:spPr>
          <a:xfrm>
            <a:off x="457200" y="274638"/>
            <a:ext cx="8686800" cy="1143000"/>
          </a:xfrm>
        </p:spPr>
        <p:txBody>
          <a:bodyPr>
            <a:normAutofit fontScale="90000"/>
          </a:bodyPr>
          <a:lstStyle/>
          <a:p>
            <a:r>
              <a:rPr lang="en-US" dirty="0"/>
              <a:t>1099 mistake failure to obtain a W-9</a:t>
            </a:r>
          </a:p>
        </p:txBody>
      </p:sp>
    </p:spTree>
    <p:extLst>
      <p:ext uri="{BB962C8B-B14F-4D97-AF65-F5344CB8AC3E}">
        <p14:creationId xmlns:p14="http://schemas.microsoft.com/office/powerpoint/2010/main" val="1740837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34FFA1-4A68-4383-9725-BAD6FD928367}"/>
              </a:ext>
            </a:extLst>
          </p:cNvPr>
          <p:cNvSpPr>
            <a:spLocks noGrp="1"/>
          </p:cNvSpPr>
          <p:nvPr>
            <p:ph idx="1"/>
          </p:nvPr>
        </p:nvSpPr>
        <p:spPr/>
        <p:txBody>
          <a:bodyPr>
            <a:normAutofit/>
          </a:bodyPr>
          <a:lstStyle/>
          <a:p>
            <a:r>
              <a:rPr lang="en-US" dirty="0"/>
              <a:t> For most people, there are really only 3 considerations</a:t>
            </a:r>
          </a:p>
          <a:p>
            <a:pPr marL="914400" lvl="1" indent="-457200">
              <a:buFont typeface="+mj-lt"/>
              <a:buAutoNum type="arabicPeriod"/>
            </a:pPr>
            <a:r>
              <a:rPr lang="en-US" dirty="0"/>
              <a:t>Filing status, married filing jointly, filing separately, head of household or single</a:t>
            </a:r>
          </a:p>
          <a:p>
            <a:pPr marL="914400" lvl="1" indent="-457200">
              <a:buFont typeface="+mj-lt"/>
              <a:buAutoNum type="arabicPeriod"/>
            </a:pPr>
            <a:r>
              <a:rPr lang="en-US" dirty="0"/>
              <a:t>Standard deduction</a:t>
            </a:r>
          </a:p>
          <a:p>
            <a:pPr marL="914400" lvl="1" indent="-457200">
              <a:buFont typeface="+mj-lt"/>
              <a:buAutoNum type="arabicPeriod"/>
            </a:pPr>
            <a:r>
              <a:rPr lang="en-US" dirty="0"/>
              <a:t>Child tax credits</a:t>
            </a:r>
          </a:p>
          <a:p>
            <a:r>
              <a:rPr lang="en-US" b="1" dirty="0"/>
              <a:t>Simple for the employee.  Complete Step 1 personal information and filing status and Step 5 Signature.  The rest is optional.</a:t>
            </a:r>
            <a:r>
              <a:rPr lang="en-US" dirty="0"/>
              <a:t> </a:t>
            </a:r>
          </a:p>
        </p:txBody>
      </p:sp>
      <p:sp>
        <p:nvSpPr>
          <p:cNvPr id="3" name="Title 2">
            <a:extLst>
              <a:ext uri="{FF2B5EF4-FFF2-40B4-BE49-F238E27FC236}">
                <a16:creationId xmlns:a16="http://schemas.microsoft.com/office/drawing/2014/main" id="{583309F8-2882-4495-976A-108EE012AD20}"/>
              </a:ext>
            </a:extLst>
          </p:cNvPr>
          <p:cNvSpPr>
            <a:spLocks noGrp="1"/>
          </p:cNvSpPr>
          <p:nvPr>
            <p:ph type="title"/>
          </p:nvPr>
        </p:nvSpPr>
        <p:spPr/>
        <p:txBody>
          <a:bodyPr/>
          <a:lstStyle/>
          <a:p>
            <a:r>
              <a:rPr lang="en-US" dirty="0"/>
              <a:t>New W-4 form</a:t>
            </a:r>
          </a:p>
        </p:txBody>
      </p:sp>
    </p:spTree>
    <p:extLst>
      <p:ext uri="{BB962C8B-B14F-4D97-AF65-F5344CB8AC3E}">
        <p14:creationId xmlns:p14="http://schemas.microsoft.com/office/powerpoint/2010/main" val="560702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34FFA1-4A68-4383-9725-BAD6FD928367}"/>
              </a:ext>
            </a:extLst>
          </p:cNvPr>
          <p:cNvSpPr>
            <a:spLocks noGrp="1"/>
          </p:cNvSpPr>
          <p:nvPr>
            <p:ph idx="1"/>
          </p:nvPr>
        </p:nvSpPr>
        <p:spPr>
          <a:xfrm>
            <a:off x="457200" y="1481328"/>
            <a:ext cx="8229600" cy="5102034"/>
          </a:xfrm>
        </p:spPr>
        <p:txBody>
          <a:bodyPr>
            <a:normAutofit fontScale="92500" lnSpcReduction="20000"/>
          </a:bodyPr>
          <a:lstStyle/>
          <a:p>
            <a:r>
              <a:rPr lang="en-US" dirty="0"/>
              <a:t>Step 1. Personal Information and filing status</a:t>
            </a:r>
          </a:p>
          <a:p>
            <a:r>
              <a:rPr lang="en-US" dirty="0"/>
              <a:t>Step 2.  Multiple jobs.  (Married filing jointly for example). The employee can simply check the box.  This will claim half of the standard deduction for each spouse and both are instructed to check the same box. This is the easiest answer. On page 7 of the instructions, Married filing jointly will claim the full $25k or with box checked will claim about $12.5k.  </a:t>
            </a:r>
            <a:r>
              <a:rPr lang="en-US" dirty="0">
                <a:highlight>
                  <a:srgbClr val="FFFF00"/>
                </a:highlight>
              </a:rPr>
              <a:t>Getting this wrong will cause severe underpayment of tax!</a:t>
            </a:r>
          </a:p>
          <a:p>
            <a:r>
              <a:rPr lang="en-US" dirty="0"/>
              <a:t>Step 3. Child Tax Credits – each child under 17</a:t>
            </a:r>
          </a:p>
          <a:p>
            <a:r>
              <a:rPr lang="en-US" dirty="0"/>
              <a:t>Step 4. Adjustments for extra deductions or for extra withholding</a:t>
            </a:r>
          </a:p>
          <a:p>
            <a:r>
              <a:rPr lang="en-US" dirty="0"/>
              <a:t>Step 5. Sign and date</a:t>
            </a:r>
            <a:endParaRPr lang="en-US" sz="3200" dirty="0"/>
          </a:p>
        </p:txBody>
      </p:sp>
      <p:sp>
        <p:nvSpPr>
          <p:cNvPr id="3" name="Title 2">
            <a:extLst>
              <a:ext uri="{FF2B5EF4-FFF2-40B4-BE49-F238E27FC236}">
                <a16:creationId xmlns:a16="http://schemas.microsoft.com/office/drawing/2014/main" id="{583309F8-2882-4495-976A-108EE012AD20}"/>
              </a:ext>
            </a:extLst>
          </p:cNvPr>
          <p:cNvSpPr>
            <a:spLocks noGrp="1"/>
          </p:cNvSpPr>
          <p:nvPr>
            <p:ph type="title"/>
          </p:nvPr>
        </p:nvSpPr>
        <p:spPr/>
        <p:txBody>
          <a:bodyPr/>
          <a:lstStyle/>
          <a:p>
            <a:r>
              <a:rPr lang="en-US" dirty="0"/>
              <a:t>New W-4 form</a:t>
            </a:r>
          </a:p>
        </p:txBody>
      </p:sp>
    </p:spTree>
    <p:extLst>
      <p:ext uri="{BB962C8B-B14F-4D97-AF65-F5344CB8AC3E}">
        <p14:creationId xmlns:p14="http://schemas.microsoft.com/office/powerpoint/2010/main" val="2056735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93FC-05FF-430E-9738-A4D4212F3A81}"/>
              </a:ext>
            </a:extLst>
          </p:cNvPr>
          <p:cNvSpPr>
            <a:spLocks noGrp="1"/>
          </p:cNvSpPr>
          <p:nvPr>
            <p:ph type="title"/>
          </p:nvPr>
        </p:nvSpPr>
        <p:spPr/>
        <p:txBody>
          <a:bodyPr/>
          <a:lstStyle/>
          <a:p>
            <a:r>
              <a:rPr lang="en-US" dirty="0"/>
              <a:t>2024 Estimated Tax for Minister</a:t>
            </a:r>
          </a:p>
        </p:txBody>
      </p:sp>
      <p:sp>
        <p:nvSpPr>
          <p:cNvPr id="3" name="Content Placeholder 2">
            <a:extLst>
              <a:ext uri="{FF2B5EF4-FFF2-40B4-BE49-F238E27FC236}">
                <a16:creationId xmlns:a16="http://schemas.microsoft.com/office/drawing/2014/main" id="{9C7B8E4B-C7A9-4F29-A315-E68ED2D3A3AB}"/>
              </a:ext>
            </a:extLst>
          </p:cNvPr>
          <p:cNvSpPr>
            <a:spLocks noGrp="1"/>
          </p:cNvSpPr>
          <p:nvPr>
            <p:ph idx="1"/>
          </p:nvPr>
        </p:nvSpPr>
        <p:spPr>
          <a:xfrm>
            <a:off x="982133" y="2133600"/>
            <a:ext cx="7704667" cy="3866215"/>
          </a:xfrm>
        </p:spPr>
        <p:txBody>
          <a:bodyPr>
            <a:normAutofit fontScale="40000" lnSpcReduction="20000"/>
          </a:bodyPr>
          <a:lstStyle/>
          <a:p>
            <a:r>
              <a:rPr lang="en-US" b="1" dirty="0"/>
              <a:t>2021 Estimated Taxes for Ministers Living in a Parsonage</a:t>
            </a:r>
            <a:endParaRPr lang="en-US" dirty="0"/>
          </a:p>
          <a:p>
            <a:r>
              <a:rPr lang="en-US" b="1" dirty="0"/>
              <a:t>Federal Income Tax Estimate</a:t>
            </a:r>
            <a:endParaRPr lang="en-US" dirty="0"/>
          </a:p>
          <a:p>
            <a:pPr lvl="0"/>
            <a:r>
              <a:rPr lang="en-US" dirty="0"/>
              <a:t>Salary (don’t include housing)						$________________</a:t>
            </a:r>
          </a:p>
          <a:p>
            <a:pPr lvl="0"/>
            <a:r>
              <a:rPr lang="en-US" dirty="0"/>
              <a:t>Bonus/love offering								$________________</a:t>
            </a:r>
          </a:p>
          <a:p>
            <a:pPr lvl="0"/>
            <a:r>
              <a:rPr lang="en-US" dirty="0"/>
              <a:t>Social Security offset							$________________</a:t>
            </a:r>
          </a:p>
          <a:p>
            <a:pPr lvl="0"/>
            <a:r>
              <a:rPr lang="en-US" dirty="0"/>
              <a:t>Taxable benefits such as non-accountable car allowance, 			$________________</a:t>
            </a:r>
            <a:br>
              <a:rPr lang="en-US" dirty="0"/>
            </a:br>
            <a:r>
              <a:rPr lang="en-US" dirty="0"/>
              <a:t>health plan that doesn’t qualify, etc.</a:t>
            </a:r>
          </a:p>
          <a:p>
            <a:pPr lvl="0"/>
            <a:r>
              <a:rPr lang="en-US" dirty="0"/>
              <a:t>Estimate income from weddings, funerals, revivals, etc.				$_________________</a:t>
            </a:r>
          </a:p>
          <a:p>
            <a:r>
              <a:rPr lang="en-US" dirty="0"/>
              <a:t>6. Total Minister Income Subject to Federal Income Tax				$_________________</a:t>
            </a:r>
          </a:p>
          <a:p>
            <a:r>
              <a:rPr lang="en-US" dirty="0"/>
              <a:t>7. Add multiple jobs income/ spouse income, etc. if any				$_________________</a:t>
            </a:r>
          </a:p>
          <a:p>
            <a:r>
              <a:rPr lang="en-US" dirty="0"/>
              <a:t>8. Less Standard Deduction ($24,800 married or $12,400 single)			$_________________</a:t>
            </a:r>
          </a:p>
          <a:p>
            <a:r>
              <a:rPr lang="en-US" dirty="0"/>
              <a:t>9. Total Family Taxable Income						$_________________</a:t>
            </a:r>
          </a:p>
          <a:p>
            <a:r>
              <a:rPr lang="en-US" dirty="0"/>
              <a:t>10. Multiply line 9 X .12= (12% tax rate)					$_________________</a:t>
            </a:r>
          </a:p>
          <a:p>
            <a:r>
              <a:rPr lang="en-US" dirty="0"/>
              <a:t>11. Less $2000 for each child under age 17					$_________________</a:t>
            </a:r>
          </a:p>
          <a:p>
            <a:r>
              <a:rPr lang="en-US" dirty="0"/>
              <a:t>12. Less $500 for each child 17, 18, or college to age 23				$_________________</a:t>
            </a:r>
          </a:p>
          <a:p>
            <a:r>
              <a:rPr lang="en-US" dirty="0"/>
              <a:t>13. Estimated 2019 Federal Income Tax					$_________________</a:t>
            </a:r>
          </a:p>
          <a:p>
            <a:r>
              <a:rPr lang="en-US" dirty="0"/>
              <a:t>If less than $0, see IRS instructions for refundable portion of child tax credit.</a:t>
            </a:r>
          </a:p>
          <a:p>
            <a:endParaRPr lang="en-US" dirty="0"/>
          </a:p>
        </p:txBody>
      </p:sp>
      <p:sp>
        <p:nvSpPr>
          <p:cNvPr id="4" name="TextBox 3">
            <a:extLst>
              <a:ext uri="{FF2B5EF4-FFF2-40B4-BE49-F238E27FC236}">
                <a16:creationId xmlns:a16="http://schemas.microsoft.com/office/drawing/2014/main" id="{8A3F0B04-3CE5-48C0-8178-FAED279E5C93}"/>
              </a:ext>
            </a:extLst>
          </p:cNvPr>
          <p:cNvSpPr txBox="1"/>
          <p:nvPr/>
        </p:nvSpPr>
        <p:spPr>
          <a:xfrm>
            <a:off x="1371600" y="2514600"/>
            <a:ext cx="6096000" cy="3170099"/>
          </a:xfrm>
          <a:prstGeom prst="rect">
            <a:avLst/>
          </a:prstGeom>
          <a:solidFill>
            <a:schemeClr val="bg2"/>
          </a:solidFill>
          <a:ln>
            <a:solidFill>
              <a:schemeClr val="tx1"/>
            </a:solidFill>
          </a:ln>
        </p:spPr>
        <p:txBody>
          <a:bodyPr wrap="square" rtlCol="0">
            <a:spAutoFit/>
          </a:bodyPr>
          <a:lstStyle/>
          <a:p>
            <a:r>
              <a:rPr lang="en-US" sz="4000" b="1" dirty="0"/>
              <a:t>Get a copy from Lee Wright at </a:t>
            </a:r>
            <a:r>
              <a:rPr lang="en-US" sz="4000" b="1" dirty="0">
                <a:highlight>
                  <a:srgbClr val="FFFF00"/>
                </a:highlight>
              </a:rPr>
              <a:t>alsbom.org/ccs. Administrator Resources </a:t>
            </a:r>
            <a:r>
              <a:rPr lang="en-US" sz="4000" b="1" dirty="0"/>
              <a:t>or </a:t>
            </a:r>
            <a:r>
              <a:rPr lang="en-US" sz="4000" b="1" dirty="0">
                <a:hlinkClick r:id="rId3"/>
              </a:rPr>
              <a:t>lwright@alsbom.org</a:t>
            </a:r>
            <a:r>
              <a:rPr lang="en-US" sz="4000" b="1" dirty="0"/>
              <a:t> or </a:t>
            </a:r>
            <a:r>
              <a:rPr lang="en-US" sz="4000" b="1" dirty="0">
                <a:hlinkClick r:id="rId4"/>
              </a:rPr>
              <a:t>lhicks@alsbom.org</a:t>
            </a:r>
            <a:r>
              <a:rPr lang="en-US" sz="4000" b="1" dirty="0"/>
              <a:t>.</a:t>
            </a:r>
            <a:endParaRPr lang="en-US" sz="4000" b="1" kern="1200" dirty="0">
              <a:solidFill>
                <a:schemeClr val="tx1"/>
              </a:solidFill>
              <a:latin typeface="+mn-lt"/>
              <a:ea typeface="+mn-ea"/>
              <a:cs typeface="+mn-cs"/>
            </a:endParaRPr>
          </a:p>
        </p:txBody>
      </p:sp>
    </p:spTree>
    <p:extLst>
      <p:ext uri="{BB962C8B-B14F-4D97-AF65-F5344CB8AC3E}">
        <p14:creationId xmlns:p14="http://schemas.microsoft.com/office/powerpoint/2010/main" val="9843200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533400" y="1524000"/>
            <a:ext cx="7239000" cy="1830388"/>
          </a:xfrm>
        </p:spPr>
        <p:txBody>
          <a:bodyPr/>
          <a:lstStyle/>
          <a:p>
            <a:r>
              <a:rPr lang="en-US" dirty="0"/>
              <a:t>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A99671-D5FE-7CC9-3920-CDD4D77AD781}"/>
              </a:ext>
            </a:extLst>
          </p:cNvPr>
          <p:cNvSpPr>
            <a:spLocks noGrp="1"/>
          </p:cNvSpPr>
          <p:nvPr>
            <p:ph idx="1"/>
          </p:nvPr>
        </p:nvSpPr>
        <p:spPr>
          <a:xfrm>
            <a:off x="457200" y="1524000"/>
            <a:ext cx="8229600" cy="4525963"/>
          </a:xfrm>
        </p:spPr>
        <p:txBody>
          <a:bodyPr>
            <a:normAutofit lnSpcReduction="10000"/>
          </a:bodyPr>
          <a:lstStyle/>
          <a:p>
            <a:pPr marL="624078" indent="-514350">
              <a:buFont typeface="+mj-lt"/>
              <a:buAutoNum type="arabicPeriod"/>
            </a:pPr>
            <a:r>
              <a:rPr lang="en-US" dirty="0"/>
              <a:t>Ministers have a “dual tax status.”</a:t>
            </a:r>
          </a:p>
          <a:p>
            <a:pPr marL="624078" indent="-514350">
              <a:buFont typeface="+mj-lt"/>
              <a:buAutoNum type="arabicPeriod"/>
            </a:pPr>
            <a:r>
              <a:rPr lang="en-US" dirty="0"/>
              <a:t>A minister’s compensation is exempt from withholding.</a:t>
            </a:r>
          </a:p>
          <a:p>
            <a:pPr marL="624078" indent="-514350">
              <a:buFont typeface="+mj-lt"/>
              <a:buAutoNum type="arabicPeriod"/>
            </a:pPr>
            <a:r>
              <a:rPr lang="en-US" dirty="0"/>
              <a:t>Ministers are eligible for a housing allowance</a:t>
            </a:r>
          </a:p>
          <a:p>
            <a:pPr marL="624078" indent="-514350">
              <a:buFont typeface="+mj-lt"/>
              <a:buAutoNum type="arabicPeriod"/>
            </a:pPr>
            <a:r>
              <a:rPr lang="en-US" dirty="0"/>
              <a:t>Ministers deserve maximum tax benefits.  Due to recent tax changes, for many ministers, the benefit of the housing allowance is overshadowed by paying all of the Social Security taxes</a:t>
            </a:r>
          </a:p>
          <a:p>
            <a:r>
              <a:rPr lang="en-US" dirty="0"/>
              <a:t>Page 6</a:t>
            </a:r>
          </a:p>
          <a:p>
            <a:endParaRPr lang="en-US" dirty="0"/>
          </a:p>
          <a:p>
            <a:endParaRPr lang="en-US" dirty="0"/>
          </a:p>
        </p:txBody>
      </p:sp>
      <p:sp>
        <p:nvSpPr>
          <p:cNvPr id="3" name="Title 2">
            <a:extLst>
              <a:ext uri="{FF2B5EF4-FFF2-40B4-BE49-F238E27FC236}">
                <a16:creationId xmlns:a16="http://schemas.microsoft.com/office/drawing/2014/main" id="{DC298322-33A8-9DBE-7DB8-F4CBE77691B0}"/>
              </a:ext>
            </a:extLst>
          </p:cNvPr>
          <p:cNvSpPr>
            <a:spLocks noGrp="1"/>
          </p:cNvSpPr>
          <p:nvPr>
            <p:ph type="title"/>
          </p:nvPr>
        </p:nvSpPr>
        <p:spPr/>
        <p:txBody>
          <a:bodyPr/>
          <a:lstStyle/>
          <a:p>
            <a:r>
              <a:rPr lang="en-US" dirty="0"/>
              <a:t>IRS Rules Unique to Churches</a:t>
            </a:r>
          </a:p>
        </p:txBody>
      </p:sp>
    </p:spTree>
    <p:extLst>
      <p:ext uri="{BB962C8B-B14F-4D97-AF65-F5344CB8AC3E}">
        <p14:creationId xmlns:p14="http://schemas.microsoft.com/office/powerpoint/2010/main" val="950010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565B93-6345-2183-1748-770E5CD732BC}"/>
              </a:ext>
            </a:extLst>
          </p:cNvPr>
          <p:cNvSpPr>
            <a:spLocks noGrp="1"/>
          </p:cNvSpPr>
          <p:nvPr>
            <p:ph idx="1"/>
          </p:nvPr>
        </p:nvSpPr>
        <p:spPr/>
        <p:txBody>
          <a:bodyPr/>
          <a:lstStyle/>
          <a:p>
            <a:pPr marL="624078" indent="-514350">
              <a:buFont typeface="+mj-lt"/>
              <a:buAutoNum type="arabicPeriod"/>
            </a:pPr>
            <a:r>
              <a:rPr lang="en-US" dirty="0"/>
              <a:t>Determine which workers are employees and which are contract workers</a:t>
            </a:r>
          </a:p>
          <a:p>
            <a:pPr marL="624078" indent="-514350">
              <a:buFont typeface="+mj-lt"/>
              <a:buAutoNum type="arabicPeriod"/>
            </a:pPr>
            <a:r>
              <a:rPr lang="en-US" dirty="0"/>
              <a:t>Determine which are ministers for tax purposes</a:t>
            </a:r>
          </a:p>
          <a:p>
            <a:pPr marL="624078" indent="-514350">
              <a:buFont typeface="+mj-lt"/>
              <a:buAutoNum type="arabicPeriod"/>
            </a:pPr>
            <a:r>
              <a:rPr lang="en-US" dirty="0"/>
              <a:t>Among employees, determine which are exempt and which are non-exempt. Ministers are usually exempt, support staff are usually non-exempt</a:t>
            </a:r>
          </a:p>
          <a:p>
            <a:r>
              <a:rPr lang="en-US" dirty="0"/>
              <a:t>Page 7</a:t>
            </a:r>
          </a:p>
        </p:txBody>
      </p:sp>
      <p:sp>
        <p:nvSpPr>
          <p:cNvPr id="3" name="Title 2">
            <a:extLst>
              <a:ext uri="{FF2B5EF4-FFF2-40B4-BE49-F238E27FC236}">
                <a16:creationId xmlns:a16="http://schemas.microsoft.com/office/drawing/2014/main" id="{902C64AA-1F0A-CB77-1B8D-9F488B3BA95A}"/>
              </a:ext>
            </a:extLst>
          </p:cNvPr>
          <p:cNvSpPr>
            <a:spLocks noGrp="1"/>
          </p:cNvSpPr>
          <p:nvPr>
            <p:ph type="title"/>
          </p:nvPr>
        </p:nvSpPr>
        <p:spPr/>
        <p:txBody>
          <a:bodyPr/>
          <a:lstStyle/>
          <a:p>
            <a:r>
              <a:rPr lang="en-US" dirty="0"/>
              <a:t>Overview of the Process</a:t>
            </a:r>
          </a:p>
        </p:txBody>
      </p:sp>
    </p:spTree>
    <p:extLst>
      <p:ext uri="{BB962C8B-B14F-4D97-AF65-F5344CB8AC3E}">
        <p14:creationId xmlns:p14="http://schemas.microsoft.com/office/powerpoint/2010/main" val="25004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a:bodyPr>
          <a:lstStyle/>
          <a:p>
            <a:pPr marL="624078" indent="-514350">
              <a:buFont typeface="+mj-lt"/>
              <a:buAutoNum type="arabicPeriod"/>
            </a:pPr>
            <a:r>
              <a:rPr lang="en-US" dirty="0"/>
              <a:t>Degree of control employer has over details of the work</a:t>
            </a:r>
          </a:p>
          <a:p>
            <a:pPr marL="624078" indent="-514350">
              <a:buFont typeface="+mj-lt"/>
              <a:buAutoNum type="arabicPeriod"/>
            </a:pPr>
            <a:r>
              <a:rPr lang="en-US" dirty="0"/>
              <a:t>Which party invests in the facilities used for work?</a:t>
            </a:r>
          </a:p>
          <a:p>
            <a:pPr marL="624078" indent="-514350">
              <a:buFont typeface="+mj-lt"/>
              <a:buAutoNum type="arabicPeriod"/>
            </a:pPr>
            <a:r>
              <a:rPr lang="en-US" dirty="0"/>
              <a:t>Opportunity the worker has for profit or loss</a:t>
            </a:r>
          </a:p>
          <a:p>
            <a:pPr marL="624078" indent="-514350">
              <a:buFont typeface="+mj-lt"/>
              <a:buAutoNum type="arabicPeriod"/>
            </a:pPr>
            <a:r>
              <a:rPr lang="en-US" dirty="0"/>
              <a:t>Whether employer has right to discharge the worker</a:t>
            </a:r>
          </a:p>
          <a:p>
            <a:pPr marL="624078" indent="-514350">
              <a:buFont typeface="+mj-lt"/>
              <a:buAutoNum type="arabicPeriod"/>
            </a:pPr>
            <a:r>
              <a:rPr lang="en-US" dirty="0"/>
              <a:t>Whether the work is part of employer’s regular business</a:t>
            </a:r>
          </a:p>
          <a:p>
            <a:pPr marL="624078" indent="-514350">
              <a:buFont typeface="+mj-lt"/>
              <a:buAutoNum type="arabicPeriod"/>
            </a:pPr>
            <a:r>
              <a:rPr lang="en-US" dirty="0"/>
              <a:t>Permanency of the relationship</a:t>
            </a:r>
          </a:p>
          <a:p>
            <a:pPr marL="624078" indent="-514350">
              <a:buFont typeface="+mj-lt"/>
              <a:buAutoNum type="arabicPeriod"/>
            </a:pPr>
            <a:r>
              <a:rPr lang="en-US" dirty="0"/>
              <a:t>Relationship the parties think they are creating</a:t>
            </a:r>
          </a:p>
          <a:p>
            <a:pPr marL="624078" indent="-514350">
              <a:buFont typeface="+mj-lt"/>
              <a:buAutoNum type="arabicPeriod"/>
            </a:pPr>
            <a:r>
              <a:rPr lang="en-US" dirty="0"/>
              <a:t>See </a:t>
            </a:r>
            <a:r>
              <a:rPr lang="en-US" b="1" dirty="0"/>
              <a:t>Financial Issues, page 7</a:t>
            </a:r>
          </a:p>
        </p:txBody>
      </p:sp>
      <p:sp>
        <p:nvSpPr>
          <p:cNvPr id="3" name="Title 2"/>
          <p:cNvSpPr>
            <a:spLocks noGrp="1"/>
          </p:cNvSpPr>
          <p:nvPr>
            <p:ph type="title"/>
          </p:nvPr>
        </p:nvSpPr>
        <p:spPr/>
        <p:txBody>
          <a:bodyPr>
            <a:normAutofit fontScale="90000"/>
          </a:bodyPr>
          <a:lstStyle/>
          <a:p>
            <a:r>
              <a:rPr lang="en-US" dirty="0"/>
              <a:t>Determine if employee or contract</a:t>
            </a:r>
          </a:p>
        </p:txBody>
      </p:sp>
    </p:spTree>
    <p:extLst>
      <p:ext uri="{BB962C8B-B14F-4D97-AF65-F5344CB8AC3E}">
        <p14:creationId xmlns:p14="http://schemas.microsoft.com/office/powerpoint/2010/main" val="214628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marL="624078" indent="-514350">
              <a:buFont typeface="+mj-lt"/>
              <a:buAutoNum type="arabicPeriod"/>
            </a:pPr>
            <a:r>
              <a:rPr lang="en-US" dirty="0"/>
              <a:t>Classifying as a contract worker a person who should be an employee</a:t>
            </a:r>
          </a:p>
          <a:p>
            <a:pPr marL="624078" indent="-514350">
              <a:buFont typeface="+mj-lt"/>
              <a:buAutoNum type="arabicPeriod"/>
            </a:pPr>
            <a:r>
              <a:rPr lang="en-US" dirty="0"/>
              <a:t>If in doubt, the IRS and DOL are both leaning more and more toward classifying as an employee in recent rulings.</a:t>
            </a:r>
          </a:p>
          <a:p>
            <a:pPr marL="624078" indent="-514350">
              <a:buFont typeface="+mj-lt"/>
              <a:buAutoNum type="arabicPeriod"/>
            </a:pPr>
            <a:r>
              <a:rPr lang="en-US" dirty="0"/>
              <a:t>A person who does 2 jobs at the church will generally be classified as an employee for both unless there is a clear reason to do otherwise.  Example:  Mary the church pianist also operates Mary’s lawn service. The lawn service could be given a 1099.</a:t>
            </a:r>
          </a:p>
          <a:p>
            <a:endParaRPr lang="en-US" dirty="0"/>
          </a:p>
        </p:txBody>
      </p:sp>
      <p:sp>
        <p:nvSpPr>
          <p:cNvPr id="3" name="Title 2"/>
          <p:cNvSpPr>
            <a:spLocks noGrp="1"/>
          </p:cNvSpPr>
          <p:nvPr>
            <p:ph type="title"/>
          </p:nvPr>
        </p:nvSpPr>
        <p:spPr/>
        <p:txBody>
          <a:bodyPr>
            <a:normAutofit fontScale="90000"/>
          </a:bodyPr>
          <a:lstStyle/>
          <a:p>
            <a:r>
              <a:rPr lang="en-US" dirty="0"/>
              <a:t>Classification common mistakes</a:t>
            </a:r>
          </a:p>
        </p:txBody>
      </p:sp>
    </p:spTree>
    <p:extLst>
      <p:ext uri="{BB962C8B-B14F-4D97-AF65-F5344CB8AC3E}">
        <p14:creationId xmlns:p14="http://schemas.microsoft.com/office/powerpoint/2010/main" val="164799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767072"/>
          </a:xfrm>
        </p:spPr>
        <p:txBody>
          <a:bodyPr>
            <a:normAutofit fontScale="92500" lnSpcReduction="10000"/>
          </a:bodyPr>
          <a:lstStyle/>
          <a:p>
            <a:pPr marL="624078" lvl="0" indent="-514350">
              <a:buFont typeface="+mj-lt"/>
              <a:buAutoNum type="arabicPeriod"/>
            </a:pPr>
            <a:r>
              <a:rPr lang="en-US" sz="3200" b="1" dirty="0"/>
              <a:t>W-4 Federal withholding</a:t>
            </a:r>
            <a:r>
              <a:rPr lang="en-US" sz="3200" dirty="0"/>
              <a:t>. - </a:t>
            </a:r>
            <a:r>
              <a:rPr lang="en-US" sz="3200" dirty="0">
                <a:hlinkClick r:id="rId2"/>
              </a:rPr>
              <a:t>www.irs.gov</a:t>
            </a:r>
            <a:r>
              <a:rPr lang="en-US" sz="3200" dirty="0"/>
              <a:t> </a:t>
            </a:r>
          </a:p>
          <a:p>
            <a:pPr marL="624078" lvl="0" indent="-514350">
              <a:buFont typeface="+mj-lt"/>
              <a:buAutoNum type="arabicPeriod"/>
            </a:pPr>
            <a:r>
              <a:rPr lang="en-US" sz="3200" b="1" dirty="0"/>
              <a:t>A-4 Alabama Withholding</a:t>
            </a:r>
            <a:r>
              <a:rPr lang="en-US" sz="3200" dirty="0"/>
              <a:t> - </a:t>
            </a:r>
            <a:r>
              <a:rPr lang="en-US" sz="3200" dirty="0">
                <a:hlinkClick r:id="rId3"/>
              </a:rPr>
              <a:t>www.revenue.alabama.gov</a:t>
            </a:r>
            <a:endParaRPr lang="en-US" sz="3200" dirty="0"/>
          </a:p>
          <a:p>
            <a:pPr marL="624078" lvl="0" indent="-514350">
              <a:buFont typeface="+mj-lt"/>
              <a:buAutoNum type="arabicPeriod"/>
            </a:pPr>
            <a:r>
              <a:rPr lang="en-US" sz="3200" b="1" dirty="0"/>
              <a:t>I-9 Immigration Form</a:t>
            </a:r>
            <a:r>
              <a:rPr lang="en-US" sz="3200" dirty="0"/>
              <a:t>  - </a:t>
            </a:r>
            <a:r>
              <a:rPr lang="en-US" sz="3200" dirty="0">
                <a:hlinkClick r:id="rId4"/>
              </a:rPr>
              <a:t>www.uscis.gov/I-9</a:t>
            </a:r>
            <a:r>
              <a:rPr lang="en-US" sz="3200" dirty="0"/>
              <a:t>  </a:t>
            </a:r>
          </a:p>
          <a:p>
            <a:pPr marL="624078" indent="-514350">
              <a:buFont typeface="+mj-lt"/>
              <a:buAutoNum type="arabicPeriod"/>
            </a:pPr>
            <a:r>
              <a:rPr lang="en-US" sz="3200" b="1" dirty="0"/>
              <a:t>E-Verify</a:t>
            </a:r>
            <a:r>
              <a:rPr lang="en-US" sz="3200" dirty="0"/>
              <a:t>. USCIS web site at </a:t>
            </a:r>
            <a:r>
              <a:rPr lang="en-US" sz="3200" u="sng" dirty="0">
                <a:hlinkClick r:id="rId5"/>
              </a:rPr>
              <a:t>www.uscis.gov/everify</a:t>
            </a:r>
            <a:r>
              <a:rPr lang="en-US" sz="3200" dirty="0"/>
              <a:t> or Alabama </a:t>
            </a:r>
            <a:r>
              <a:rPr lang="en-US" sz="3200" u="sng" dirty="0">
                <a:hlinkClick r:id="rId6"/>
              </a:rPr>
              <a:t>http://verify.Alabama.gov</a:t>
            </a:r>
            <a:r>
              <a:rPr lang="en-US" sz="3200" u="sng" dirty="0"/>
              <a:t> </a:t>
            </a:r>
            <a:endParaRPr lang="en-US" sz="3200" dirty="0"/>
          </a:p>
          <a:p>
            <a:pPr marL="624078" lvl="0" indent="-514350">
              <a:buFont typeface="+mj-lt"/>
              <a:buAutoNum type="arabicPeriod"/>
            </a:pPr>
            <a:r>
              <a:rPr lang="en-US" sz="3200" b="1" dirty="0"/>
              <a:t>NH 1 Alabama New Hire Form</a:t>
            </a:r>
            <a:r>
              <a:rPr lang="en-US" sz="3200" dirty="0"/>
              <a:t> - </a:t>
            </a:r>
            <a:r>
              <a:rPr lang="en-US" sz="3200" dirty="0">
                <a:hlinkClick r:id="rId7"/>
              </a:rPr>
              <a:t>www.dir.alabama.gov/nh</a:t>
            </a:r>
            <a:endParaRPr lang="en-US" sz="3200" dirty="0"/>
          </a:p>
          <a:p>
            <a:endParaRPr lang="en-US" dirty="0"/>
          </a:p>
        </p:txBody>
      </p:sp>
      <p:sp>
        <p:nvSpPr>
          <p:cNvPr id="3" name="Title 2"/>
          <p:cNvSpPr>
            <a:spLocks noGrp="1"/>
          </p:cNvSpPr>
          <p:nvPr>
            <p:ph type="title"/>
          </p:nvPr>
        </p:nvSpPr>
        <p:spPr/>
        <p:txBody>
          <a:bodyPr>
            <a:normAutofit/>
          </a:bodyPr>
          <a:lstStyle/>
          <a:p>
            <a:r>
              <a:rPr lang="en-US" dirty="0"/>
              <a:t>4 Forms needed + E-Verify, p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D74F8B92BE7A47B173B0E225DF3303" ma:contentTypeVersion="15" ma:contentTypeDescription="Create a new document." ma:contentTypeScope="" ma:versionID="40b818891baf44db854b165a66415f4f">
  <xsd:schema xmlns:xsd="http://www.w3.org/2001/XMLSchema" xmlns:xs="http://www.w3.org/2001/XMLSchema" xmlns:p="http://schemas.microsoft.com/office/2006/metadata/properties" xmlns:ns3="7f57642d-6822-4c28-b2fb-ef67834c24f3" xmlns:ns4="53900c23-ade8-43e9-81ad-2e12a9fb3803" targetNamespace="http://schemas.microsoft.com/office/2006/metadata/properties" ma:root="true" ma:fieldsID="1d6cf3b14a1555689f8a3691c1cb7e2c" ns3:_="" ns4:_="">
    <xsd:import namespace="7f57642d-6822-4c28-b2fb-ef67834c24f3"/>
    <xsd:import namespace="53900c23-ade8-43e9-81ad-2e12a9fb380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57642d-6822-4c28-b2fb-ef67834c24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900c23-ade8-43e9-81ad-2e12a9fb380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57642d-6822-4c28-b2fb-ef67834c24f3" xsi:nil="true"/>
  </documentManagement>
</p:properties>
</file>

<file path=customXml/itemProps1.xml><?xml version="1.0" encoding="utf-8"?>
<ds:datastoreItem xmlns:ds="http://schemas.openxmlformats.org/officeDocument/2006/customXml" ds:itemID="{F21E8794-4C65-4080-AB19-C7FF57328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57642d-6822-4c28-b2fb-ef67834c24f3"/>
    <ds:schemaRef ds:uri="53900c23-ade8-43e9-81ad-2e12a9fb38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85DF3A-2C4A-4B5C-91FE-2F45D5D71AE6}">
  <ds:schemaRefs>
    <ds:schemaRef ds:uri="http://schemas.microsoft.com/sharepoint/v3/contenttype/forms"/>
  </ds:schemaRefs>
</ds:datastoreItem>
</file>

<file path=customXml/itemProps3.xml><?xml version="1.0" encoding="utf-8"?>
<ds:datastoreItem xmlns:ds="http://schemas.openxmlformats.org/officeDocument/2006/customXml" ds:itemID="{79868049-5B46-47E3-B7D3-B74AE2CF448B}">
  <ds:schemaRefs>
    <ds:schemaRef ds:uri="http://www.w3.org/XML/1998/namespace"/>
    <ds:schemaRef ds:uri="http://purl.org/dc/dcmitype/"/>
    <ds:schemaRef ds:uri="7f57642d-6822-4c28-b2fb-ef67834c24f3"/>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53900c23-ade8-43e9-81ad-2e12a9fb3803"/>
  </ds:schemaRefs>
</ds:datastoreItem>
</file>

<file path=docProps/app.xml><?xml version="1.0" encoding="utf-8"?>
<Properties xmlns="http://schemas.openxmlformats.org/officeDocument/2006/extended-properties" xmlns:vt="http://schemas.openxmlformats.org/officeDocument/2006/docPropsVTypes">
  <Template/>
  <TotalTime>1825</TotalTime>
  <Words>3097</Words>
  <Application>Microsoft Office PowerPoint</Application>
  <PresentationFormat>On-screen Show (4:3)</PresentationFormat>
  <Paragraphs>327</Paragraphs>
  <Slides>49</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49</vt:i4>
      </vt:variant>
    </vt:vector>
  </HeadingPairs>
  <TitlesOfParts>
    <vt:vector size="61" baseType="lpstr">
      <vt:lpstr>Arial</vt:lpstr>
      <vt:lpstr>Arial Black</vt:lpstr>
      <vt:lpstr>Calibri</vt:lpstr>
      <vt:lpstr>Corbel</vt:lpstr>
      <vt:lpstr>Lucida Sans Unicode</vt:lpstr>
      <vt:lpstr>Verdana</vt:lpstr>
      <vt:lpstr>Wingdings</vt:lpstr>
      <vt:lpstr>Wingdings 2</vt:lpstr>
      <vt:lpstr>Wingdings 3</vt:lpstr>
      <vt:lpstr>Concourse</vt:lpstr>
      <vt:lpstr>Parallax</vt:lpstr>
      <vt:lpstr>Concourse</vt:lpstr>
      <vt:lpstr>Small Church Tax Reporting alsbom.org/ccs Click on Administrator Resources</vt:lpstr>
      <vt:lpstr>Resources</vt:lpstr>
      <vt:lpstr>Reporting for the Bivo Pastor</vt:lpstr>
      <vt:lpstr>What other forms are needed?</vt:lpstr>
      <vt:lpstr>IRS Rules Unique to Churches</vt:lpstr>
      <vt:lpstr>Overview of the Process</vt:lpstr>
      <vt:lpstr>Determine if employee or contract</vt:lpstr>
      <vt:lpstr>Classification common mistakes</vt:lpstr>
      <vt:lpstr>4 Forms needed + E-Verify, p 8</vt:lpstr>
      <vt:lpstr>Most common mistakes</vt:lpstr>
      <vt:lpstr>Determine if Exempt or Non-Exempt Fair Labor Standards Act</vt:lpstr>
      <vt:lpstr>Purpose of FLSA</vt:lpstr>
      <vt:lpstr>Types of Positions</vt:lpstr>
      <vt:lpstr>Exempt Positions</vt:lpstr>
      <vt:lpstr>Exemption Test</vt:lpstr>
      <vt:lpstr>Non-Exempt Employees</vt:lpstr>
      <vt:lpstr>Examples of Compensable Time</vt:lpstr>
      <vt:lpstr>Potential DOL Penalties</vt:lpstr>
      <vt:lpstr>Fair Labor Standards Summary </vt:lpstr>
      <vt:lpstr>Fair Labor Standards Summary</vt:lpstr>
      <vt:lpstr>What is not covered by FLSA</vt:lpstr>
      <vt:lpstr>Is it taxable?</vt:lpstr>
      <vt:lpstr>Most common mistakes-taxable</vt:lpstr>
      <vt:lpstr>Payment of Individual Insurance</vt:lpstr>
      <vt:lpstr>QSE HRA</vt:lpstr>
      <vt:lpstr>Qualified Small Employer HRA</vt:lpstr>
      <vt:lpstr>Another new HRA - ICHRA</vt:lpstr>
      <vt:lpstr>Ministry Assistant Mary Smith</vt:lpstr>
      <vt:lpstr>Mary Smith W-2, see page 21</vt:lpstr>
      <vt:lpstr>W-2 most common mistakes</vt:lpstr>
      <vt:lpstr>Pastor Jones</vt:lpstr>
      <vt:lpstr>Pastor Jones group term insurance</vt:lpstr>
      <vt:lpstr>Pastor Jones W-2, see page 24</vt:lpstr>
      <vt:lpstr>Minister W-2 common mistakes</vt:lpstr>
      <vt:lpstr>Minister W-2 common mistakes</vt:lpstr>
      <vt:lpstr>Form 941, part 1</vt:lpstr>
      <vt:lpstr>Form 941, part 1</vt:lpstr>
      <vt:lpstr>Form 941, part 1</vt:lpstr>
      <vt:lpstr>Form 941, part 1</vt:lpstr>
      <vt:lpstr>941 common mistakes</vt:lpstr>
      <vt:lpstr>Pastor – Taxable? On W-2?</vt:lpstr>
      <vt:lpstr>Additional Steps</vt:lpstr>
      <vt:lpstr>Contract Worker-Form 1099-NEC</vt:lpstr>
      <vt:lpstr>Form 1099 common mistakes</vt:lpstr>
      <vt:lpstr>1099 mistake failure to obtain a W-9</vt:lpstr>
      <vt:lpstr>New W-4 form</vt:lpstr>
      <vt:lpstr>New W-4 form</vt:lpstr>
      <vt:lpstr>2024 Estimated Tax for Minister</vt:lpstr>
      <vt:lpstr>Questions?</vt:lpstr>
    </vt:vector>
  </TitlesOfParts>
  <Company>ALSBOM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IRS Form 941 &amp; 941 X</dc:title>
  <dc:creator>LWright</dc:creator>
  <cp:lastModifiedBy>Lee Wright</cp:lastModifiedBy>
  <cp:revision>82</cp:revision>
  <cp:lastPrinted>2014-12-02T15:55:03Z</cp:lastPrinted>
  <dcterms:created xsi:type="dcterms:W3CDTF">2009-12-02T19:44:35Z</dcterms:created>
  <dcterms:modified xsi:type="dcterms:W3CDTF">2024-09-05T16:32:34Z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0x010100AED74F8B92BE7A47B173B0E225DF3303</vt:lpwstr>
  </property>
</Properties>
</file>